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3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13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tags/tag31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1.xml" ContentType="application/vnd.openxmlformats-officedocument.presentationml.tags+xml"/>
  <Override PartName="/ppt/tags/tag29.xml" ContentType="application/vnd.openxmlformats-officedocument.presentationml.tags+xml"/>
  <Override PartName="/ppt/tags/tag28.xml" ContentType="application/vnd.openxmlformats-officedocument.presentationml.tags+xml"/>
  <Override PartName="/ppt/tags/tag27.xml" ContentType="application/vnd.openxmlformats-officedocument.presentationml.tags+xml"/>
  <Override PartName="/ppt/tags/tag26.xml" ContentType="application/vnd.openxmlformats-officedocument.presentationml.tags+xml"/>
  <Override PartName="/ppt/tags/tag25.xml" ContentType="application/vnd.openxmlformats-officedocument.presentationml.tags+xml"/>
  <Override PartName="/ppt/tags/tag24.xml" ContentType="application/vnd.openxmlformats-officedocument.presentationml.tags+xml"/>
  <Override PartName="/ppt/tags/tag23.xml" ContentType="application/vnd.openxmlformats-officedocument.presentationml.tags+xml"/>
  <Override PartName="/ppt/tags/tag22.xml" ContentType="application/vnd.openxmlformats-officedocument.presentationml.tags+xml"/>
  <Override PartName="/ppt/tags/tag21.xml" ContentType="application/vnd.openxmlformats-officedocument.presentationml.tags+xml"/>
  <Override PartName="/ppt/tags/tag20.xml" ContentType="application/vnd.openxmlformats-officedocument.presentationml.tags+xml"/>
  <Override PartName="/ppt/tags/tag19.xml" ContentType="application/vnd.openxmlformats-officedocument.presentationml.tags+xml"/>
  <Override PartName="/ppt/tags/tag18.xml" ContentType="application/vnd.openxmlformats-officedocument.presentationml.tags+xml"/>
  <Override PartName="/ppt/tags/tag2.xml" ContentType="application/vnd.openxmlformats-officedocument.presentationml.tags+xml"/>
  <Override PartName="/ppt/tags/tag42.xml" ContentType="application/vnd.openxmlformats-officedocument.presentationml.tags+xml"/>
  <Override PartName="/ppt/tags/tag34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35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3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36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30.xml" ContentType="application/vnd.openxmlformats-officedocument.presentationml.tags+xml"/>
  <Override PartName="/ppt/tags/tag37.xml" ContentType="application/vnd.openxmlformats-officedocument.presentationml.tags+xml"/>
  <Override PartName="/ppt/tags/tag43.xml" ContentType="application/vnd.openxmlformats-officedocument.presentationml.tags+xml"/>
  <Override PartName="/ppt/tags/tag3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tags/tag44.xml" ContentType="application/vnd.openxmlformats-officedocument.presentationml.tags+xml"/>
  <Override PartName="/ppt/tags/tag39.xml" ContentType="application/vnd.openxmlformats-officedocument.presentationml.tags+xml"/>
  <Override PartName="/docProps/custom.xml" ContentType="application/vnd.openxmlformats-officedocument.custom-properties+xml"/>
  <Override PartName="/ppt/tags/tag32.xml" ContentType="application/vnd.openxmlformats-officedocument.presentationml.tag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</p:sldMasterIdLst>
  <p:notesMasterIdLst>
    <p:notesMasterId r:id="rId16"/>
  </p:notesMasterIdLst>
  <p:sldIdLst>
    <p:sldId id="256" r:id="rId3"/>
    <p:sldId id="257" r:id="rId4"/>
    <p:sldId id="259" r:id="rId5"/>
    <p:sldId id="269" r:id="rId6"/>
    <p:sldId id="268" r:id="rId7"/>
    <p:sldId id="286" r:id="rId8"/>
    <p:sldId id="276" r:id="rId9"/>
    <p:sldId id="266" r:id="rId10"/>
    <p:sldId id="272" r:id="rId11"/>
    <p:sldId id="273" r:id="rId12"/>
    <p:sldId id="280" r:id="rId13"/>
    <p:sldId id="285" r:id="rId14"/>
    <p:sldId id="284" r:id="rId15"/>
  </p:sldIdLst>
  <p:sldSz cx="12192000" cy="6858000"/>
  <p:notesSz cx="6858000" cy="9144000"/>
  <p:embeddedFontLst>
    <p:embeddedFont>
      <p:font typeface="微软雅黑" panose="020B0503020204020204" pitchFamily="34" charset="-122"/>
      <p:regular r:id="rId17"/>
      <p:bold r:id="rId18"/>
    </p:embeddedFon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Wingdings 2" panose="05020102010507070707" pitchFamily="18" charset="2"/>
      <p:regular r:id="rId25"/>
    </p:embeddedFont>
    <p:embeddedFont>
      <p:font typeface="微軟正黑體" panose="020B0604030504040204" pitchFamily="34" charset="-120"/>
      <p:regular r:id="rId26"/>
      <p:bold r:id="rId27"/>
    </p:embeddedFont>
  </p:embeddedFontLst>
  <p:custDataLst>
    <p:tags r:id="rId28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9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19140" initials="1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145" autoAdjust="0"/>
    <p:restoredTop sz="81360" autoAdjust="0"/>
  </p:normalViewPr>
  <p:slideViewPr>
    <p:cSldViewPr snapToGrid="0" showGuides="1">
      <p:cViewPr varScale="1">
        <p:scale>
          <a:sx n="69" d="100"/>
          <a:sy n="69" d="100"/>
        </p:scale>
        <p:origin x="859" y="77"/>
      </p:cViewPr>
      <p:guideLst>
        <p:guide orient="horz" pos="2196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34" Type="http://schemas.openxmlformats.org/officeDocument/2006/relationships/customXml" Target="../customXml/item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tags" Target="tags/tag1.xml"/><Relationship Id="rId36" Type="http://schemas.openxmlformats.org/officeDocument/2006/relationships/customXml" Target="../customXml/item3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presProps" Target="presProps.xml"/><Relationship Id="rId35" Type="http://schemas.openxmlformats.org/officeDocument/2006/relationships/customXml" Target="../customXml/item2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  <a:t>2026/5/29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HK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9207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01415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 dirty="0"/>
              <a:t>1. </a:t>
            </a:r>
            <a:r>
              <a:rPr lang="zh-TW" altLang="en-US" dirty="0"/>
              <a:t>答案</a:t>
            </a:r>
            <a:r>
              <a:rPr lang="en-US" altLang="zh-TW" dirty="0"/>
              <a:t>︰B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 dirty="0"/>
              <a:t>2. </a:t>
            </a:r>
            <a:r>
              <a:rPr lang="zh-TW" altLang="en-US" dirty="0"/>
              <a:t>答案</a:t>
            </a:r>
            <a:r>
              <a:rPr lang="en-US" altLang="zh-TW" dirty="0"/>
              <a:t>︰C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TW" dirty="0"/>
              <a:t>3. </a:t>
            </a:r>
            <a:r>
              <a:rPr lang="zh-TW" altLang="en-US" dirty="0"/>
              <a:t>答案</a:t>
            </a:r>
            <a:r>
              <a:rPr lang="en-US" altLang="zh-TW" dirty="0"/>
              <a:t>︰A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zh-HK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88531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 dirty="0"/>
              <a:t>1. </a:t>
            </a:r>
            <a:r>
              <a:rPr lang="zh-TW" altLang="en-US" dirty="0"/>
              <a:t>答案</a:t>
            </a:r>
            <a:r>
              <a:rPr lang="en-US" altLang="zh-TW" dirty="0"/>
              <a:t>︰B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zh-TW" dirty="0"/>
              <a:t>2. </a:t>
            </a:r>
            <a:r>
              <a:rPr lang="zh-TW" altLang="en-US" dirty="0"/>
              <a:t>答案</a:t>
            </a:r>
            <a:r>
              <a:rPr lang="en-US" altLang="zh-TW" dirty="0"/>
              <a:t>︰C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altLang="zh-TW" dirty="0"/>
              <a:t>3. </a:t>
            </a:r>
            <a:r>
              <a:rPr lang="zh-TW" altLang="en-US" dirty="0"/>
              <a:t>答案</a:t>
            </a:r>
            <a:r>
              <a:rPr lang="en-US" altLang="zh-TW" dirty="0"/>
              <a:t>︰A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zh-HK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28577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參考資料</a:t>
            </a:r>
            <a:r>
              <a:rPr lang="en-US" altLang="zh-TW" dirty="0"/>
              <a:t>︰</a:t>
            </a:r>
            <a:r>
              <a:rPr lang="zh-CN" altLang="en-US" dirty="0"/>
              <a:t>教育局教育多媒體，</a:t>
            </a:r>
            <a:r>
              <a:rPr lang="en-US" altLang="zh-CN" dirty="0"/>
              <a:t>《【</a:t>
            </a:r>
            <a:r>
              <a:rPr lang="zh-CN" altLang="en-US" dirty="0"/>
              <a:t>周</a:t>
            </a:r>
            <a:r>
              <a:rPr lang="en-US" altLang="zh-CN" dirty="0"/>
              <a:t>】</a:t>
            </a:r>
            <a:r>
              <a:rPr lang="zh-CN" altLang="en-US" dirty="0"/>
              <a:t>烽火戲諸侯</a:t>
            </a:r>
            <a:r>
              <a:rPr lang="en-US" altLang="zh-CN" dirty="0"/>
              <a:t>》</a:t>
            </a:r>
            <a:r>
              <a:rPr lang="zh-CN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</a:t>
            </a:r>
            <a:r>
              <a:rPr lang="en-US" altLang="zh-CN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00:00-01:50</a:t>
            </a:r>
            <a:r>
              <a:rPr lang="zh-CN" altLang="en-US" sz="12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  <a:endParaRPr lang="en-US" altLang="zh-CN"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/>
              <a:t>https://emm.edcity.hk/media/1_05linzt9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94953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26748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50216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tags" Target="../tags/tag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10.xml"/><Relationship Id="rId2" Type="http://schemas.openxmlformats.org/officeDocument/2006/relationships/tags" Target="../tags/tag9.xml"/><Relationship Id="rId1" Type="http://schemas.openxmlformats.org/officeDocument/2006/relationships/tags" Target="../tags/tag8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2026/5/29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994491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2026/5/29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667800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2026/5/29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303887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2026/5/29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2026/5/29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2026/5/29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zh-TW" altLang="en-US"/>
              <a:t>按一下以編輯母片子標題樣式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2026/5/29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78397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2026/5/29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7148194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2026/5/29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75682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2026/5/29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214747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2026/5/29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268590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2026/5/29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5932379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2026/5/29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6465825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2026/5/29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10281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760FBDFE-C587-4B4C-A407-44438C67B59E}" type="datetimeFigureOut">
              <a:rPr lang="zh-CN" altLang="en-US" smtClean="0"/>
              <a:t>2026/5/29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50140834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2026/5/29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2221519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2026/5/29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793883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2026/5/29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706475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2026/5/29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84264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2026/5/29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548445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2026/5/29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5812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2026/5/29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1787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2026/5/29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4027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2026/5/29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3428869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2026/5/29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8220479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2026/5/29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868936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56" r:id="rId12"/>
    <p:sldLayoutId id="2147483658" r:id="rId13"/>
    <p:sldLayoutId id="2147483659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zh-TW" altLang="en-US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2026/5/29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96650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1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audio" Target="../media/media3.m4a"/><Relationship Id="rId7" Type="http://schemas.openxmlformats.org/officeDocument/2006/relationships/image" Target="../media/image18.png"/><Relationship Id="rId2" Type="http://schemas.microsoft.com/office/2007/relationships/media" Target="../media/media3.m4a"/><Relationship Id="rId1" Type="http://schemas.openxmlformats.org/officeDocument/2006/relationships/tags" Target="../tags/tag43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1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6.xml"/><Relationship Id="rId1" Type="http://schemas.openxmlformats.org/officeDocument/2006/relationships/tags" Target="../tags/tag44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25.xml"/><Relationship Id="rId13" Type="http://schemas.openxmlformats.org/officeDocument/2006/relationships/tags" Target="../tags/tag30.xml"/><Relationship Id="rId18" Type="http://schemas.openxmlformats.org/officeDocument/2006/relationships/tags" Target="../tags/tag35.xml"/><Relationship Id="rId26" Type="http://schemas.openxmlformats.org/officeDocument/2006/relationships/slideLayout" Target="../slideLayouts/slideLayout16.xml"/><Relationship Id="rId3" Type="http://schemas.openxmlformats.org/officeDocument/2006/relationships/tags" Target="../tags/tag20.xml"/><Relationship Id="rId21" Type="http://schemas.openxmlformats.org/officeDocument/2006/relationships/tags" Target="../tags/tag38.xml"/><Relationship Id="rId34" Type="http://schemas.openxmlformats.org/officeDocument/2006/relationships/image" Target="../media/image10.svg"/><Relationship Id="rId7" Type="http://schemas.openxmlformats.org/officeDocument/2006/relationships/tags" Target="../tags/tag24.xml"/><Relationship Id="rId12" Type="http://schemas.openxmlformats.org/officeDocument/2006/relationships/tags" Target="../tags/tag29.xml"/><Relationship Id="rId17" Type="http://schemas.openxmlformats.org/officeDocument/2006/relationships/tags" Target="../tags/tag34.xml"/><Relationship Id="rId25" Type="http://schemas.openxmlformats.org/officeDocument/2006/relationships/tags" Target="../tags/tag42.xml"/><Relationship Id="rId33" Type="http://schemas.openxmlformats.org/officeDocument/2006/relationships/image" Target="../media/image9.png"/><Relationship Id="rId2" Type="http://schemas.openxmlformats.org/officeDocument/2006/relationships/tags" Target="../tags/tag19.xml"/><Relationship Id="rId16" Type="http://schemas.openxmlformats.org/officeDocument/2006/relationships/tags" Target="../tags/tag33.xml"/><Relationship Id="rId20" Type="http://schemas.openxmlformats.org/officeDocument/2006/relationships/tags" Target="../tags/tag37.xml"/><Relationship Id="rId29" Type="http://schemas.openxmlformats.org/officeDocument/2006/relationships/image" Target="../media/image5.png"/><Relationship Id="rId1" Type="http://schemas.openxmlformats.org/officeDocument/2006/relationships/tags" Target="../tags/tag18.xml"/><Relationship Id="rId6" Type="http://schemas.openxmlformats.org/officeDocument/2006/relationships/tags" Target="../tags/tag23.xml"/><Relationship Id="rId11" Type="http://schemas.openxmlformats.org/officeDocument/2006/relationships/tags" Target="../tags/tag28.xml"/><Relationship Id="rId24" Type="http://schemas.openxmlformats.org/officeDocument/2006/relationships/tags" Target="../tags/tag41.xml"/><Relationship Id="rId32" Type="http://schemas.openxmlformats.org/officeDocument/2006/relationships/image" Target="../media/image8.svg"/><Relationship Id="rId5" Type="http://schemas.openxmlformats.org/officeDocument/2006/relationships/tags" Target="../tags/tag22.xml"/><Relationship Id="rId15" Type="http://schemas.openxmlformats.org/officeDocument/2006/relationships/tags" Target="../tags/tag32.xml"/><Relationship Id="rId23" Type="http://schemas.openxmlformats.org/officeDocument/2006/relationships/tags" Target="../tags/tag40.xml"/><Relationship Id="rId28" Type="http://schemas.openxmlformats.org/officeDocument/2006/relationships/image" Target="../media/image4.png"/><Relationship Id="rId36" Type="http://schemas.openxmlformats.org/officeDocument/2006/relationships/image" Target="../media/image12.svg"/><Relationship Id="rId10" Type="http://schemas.openxmlformats.org/officeDocument/2006/relationships/tags" Target="../tags/tag27.xml"/><Relationship Id="rId19" Type="http://schemas.openxmlformats.org/officeDocument/2006/relationships/tags" Target="../tags/tag36.xml"/><Relationship Id="rId31" Type="http://schemas.openxmlformats.org/officeDocument/2006/relationships/image" Target="../media/image7.png"/><Relationship Id="rId4" Type="http://schemas.openxmlformats.org/officeDocument/2006/relationships/tags" Target="../tags/tag21.xml"/><Relationship Id="rId9" Type="http://schemas.openxmlformats.org/officeDocument/2006/relationships/tags" Target="../tags/tag26.xml"/><Relationship Id="rId14" Type="http://schemas.openxmlformats.org/officeDocument/2006/relationships/tags" Target="../tags/tag31.xml"/><Relationship Id="rId22" Type="http://schemas.openxmlformats.org/officeDocument/2006/relationships/tags" Target="../tags/tag39.xml"/><Relationship Id="rId27" Type="http://schemas.openxmlformats.org/officeDocument/2006/relationships/notesSlide" Target="../notesSlides/notesSlide1.xml"/><Relationship Id="rId30" Type="http://schemas.openxmlformats.org/officeDocument/2006/relationships/image" Target="../media/image6.svg"/><Relationship Id="rId35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chinacurrent.com/hk/story/24401/restoration-the-great-wall-of-china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7" Type="http://schemas.openxmlformats.org/officeDocument/2006/relationships/image" Target="../media/image19.sv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椭圆 11"/>
          <p:cNvSpPr/>
          <p:nvPr/>
        </p:nvSpPr>
        <p:spPr>
          <a:xfrm>
            <a:off x="2609925" y="652183"/>
            <a:ext cx="7328535" cy="3559810"/>
          </a:xfrm>
          <a:prstGeom prst="ellipse">
            <a:avLst/>
          </a:prstGeom>
          <a:solidFill>
            <a:schemeClr val="bg2">
              <a:lumMod val="75000"/>
            </a:schemeClr>
          </a:solidFill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2807230" y="1752675"/>
            <a:ext cx="7390130" cy="13588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tx2">
                    <a:lumMod val="60000"/>
                    <a:lumOff val="40000"/>
                  </a:schemeClr>
                </a:solidFill>
              </a14:hiddenFill>
            </a:ext>
          </a:extLst>
        </p:spPr>
        <p:txBody>
          <a:bodyPr wrap="square" rtlCol="0">
            <a:noAutofit/>
          </a:bodyPr>
          <a:lstStyle/>
          <a:p>
            <a:pPr algn="ctr"/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  <a:cs typeface="微软雅黑" panose="020B0503020204020204" charset="-122"/>
              </a:rPr>
              <a:t>內地專家教師話你知系列</a:t>
            </a:r>
            <a:r>
              <a:rPr lang="en-US" altLang="zh-TW" sz="4000" dirty="0">
                <a:latin typeface="微軟正黑體" panose="020B0604030504040204" pitchFamily="34" charset="-120"/>
                <a:ea typeface="微軟正黑體" panose="020B0604030504040204" pitchFamily="34" charset="-120"/>
                <a:cs typeface="微软雅黑" panose="020B0503020204020204" charset="-122"/>
              </a:rPr>
              <a:t>︰</a:t>
            </a:r>
            <a:endParaRPr lang="en-US" altLang="zh-CN" sz="4000" dirty="0">
              <a:latin typeface="微軟正黑體" panose="020B0604030504040204" pitchFamily="34" charset="-120"/>
              <a:ea typeface="微軟正黑體" panose="020B0604030504040204" pitchFamily="34" charset="-120"/>
              <a:cs typeface="微软雅黑" panose="020B0503020204020204" charset="-122"/>
            </a:endParaRPr>
          </a:p>
          <a:p>
            <a:pPr algn="ctr"/>
            <a:r>
              <a:rPr lang="zh-CN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  <a:cs typeface="微软雅黑" panose="020B0503020204020204" charset="-122"/>
              </a:rPr>
              <a:t>從</a:t>
            </a:r>
            <a:r>
              <a:rPr lang="zh-TW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  <a:cs typeface="微软雅黑" panose="020B0503020204020204" charset="-122"/>
              </a:rPr>
              <a:t>修</a:t>
            </a:r>
            <a:r>
              <a:rPr lang="zh-CN" altLang="en-US" sz="4000" dirty="0">
                <a:latin typeface="微軟正黑體" panose="020B0604030504040204" pitchFamily="34" charset="-120"/>
                <a:ea typeface="微軟正黑體" panose="020B0604030504040204" pitchFamily="34" charset="-120"/>
                <a:cs typeface="微软雅黑" panose="020B0503020204020204" charset="-122"/>
              </a:rPr>
              <a:t>建萬里長城看國家安全 </a:t>
            </a:r>
          </a:p>
        </p:txBody>
      </p:sp>
      <p:pic>
        <p:nvPicPr>
          <p:cNvPr id="14" name="图片 13" descr="renwen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38460" y="1808843"/>
            <a:ext cx="1842135" cy="1838325"/>
          </a:xfrm>
          <a:prstGeom prst="rect">
            <a:avLst/>
          </a:prstGeom>
        </p:spPr>
      </p:pic>
      <p:pic>
        <p:nvPicPr>
          <p:cNvPr id="2" name="圖片 1">
            <a:extLst>
              <a:ext uri="{FF2B5EF4-FFF2-40B4-BE49-F238E27FC236}">
                <a16:creationId xmlns:a16="http://schemas.microsoft.com/office/drawing/2014/main" id="{F70A910B-B5AB-4F1A-902F-3A93198C8B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323" y="1435259"/>
            <a:ext cx="2392949" cy="239868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圆角矩形 21"/>
          <p:cNvSpPr/>
          <p:nvPr/>
        </p:nvSpPr>
        <p:spPr>
          <a:xfrm>
            <a:off x="4542208" y="847495"/>
            <a:ext cx="7119081" cy="471551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4670425" y="973455"/>
            <a:ext cx="6725920" cy="4715510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indent="0" fontAlgn="auto">
              <a:lnSpc>
                <a:spcPct val="150000"/>
              </a:lnSpc>
            </a:pPr>
            <a:endParaRPr lang="zh-CN" altLang="en-US" sz="280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21" name="圆角矩形 20"/>
          <p:cNvSpPr/>
          <p:nvPr/>
        </p:nvSpPr>
        <p:spPr>
          <a:xfrm>
            <a:off x="4331334" y="648335"/>
            <a:ext cx="7429687" cy="5133340"/>
          </a:xfrm>
          <a:prstGeom prst="roundRect">
            <a:avLst/>
          </a:prstGeom>
          <a:ln>
            <a:gradFill>
              <a:gsLst>
                <a:gs pos="0">
                  <a:srgbClr val="9996EF"/>
                </a:gs>
                <a:gs pos="100000">
                  <a:srgbClr val="38FAD7"/>
                </a:gs>
              </a:gsLst>
              <a:lin ang="17400000" scaled="0"/>
            </a:gra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4825120" y="1388327"/>
            <a:ext cx="6553255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algn="just" fontAlgn="auto"/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  <a:cs typeface="微软雅黑" panose="020B0503020204020204" charset="-122"/>
              </a:rPr>
              <a:t>這個故事告訴我們，烽火台的火把是「緊急警報信號」，是用來傳遞真實</a:t>
            </a:r>
            <a:r>
              <a:rPr lang="zh-TW" altLang="en-US" sz="3200">
                <a:latin typeface="微軟正黑體" panose="020B0604030504040204" pitchFamily="34" charset="-120"/>
                <a:ea typeface="微軟正黑體" panose="020B0604030504040204" pitchFamily="34" charset="-120"/>
                <a:cs typeface="微软雅黑" panose="020B0503020204020204" charset="-122"/>
              </a:rPr>
              <a:t>危險，守護大家的，絕對</a:t>
            </a:r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  <a:cs typeface="微软雅黑" panose="020B0503020204020204" charset="-122"/>
              </a:rPr>
              <a:t>不能隨便亂用。</a:t>
            </a:r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  <a:cs typeface="微软雅黑" panose="020B0503020204020204" charset="-122"/>
            </a:endParaRPr>
          </a:p>
          <a:p>
            <a:pPr indent="0" algn="just" fontAlgn="auto"/>
            <a:endParaRPr lang="en-US" altLang="zh-TW" sz="3200" dirty="0">
              <a:latin typeface="微軟正黑體" panose="020B0604030504040204" pitchFamily="34" charset="-120"/>
              <a:ea typeface="微軟正黑體" panose="020B0604030504040204" pitchFamily="34" charset="-120"/>
              <a:cs typeface="微软雅黑" panose="020B0503020204020204" charset="-122"/>
            </a:endParaRPr>
          </a:p>
          <a:p>
            <a:pPr indent="0" algn="just" fontAlgn="auto"/>
            <a:r>
              <a:rPr lang="zh-TW" altLang="en-US" sz="3200" dirty="0">
                <a:latin typeface="微軟正黑體" panose="020B0604030504040204" pitchFamily="34" charset="-120"/>
                <a:ea typeface="微軟正黑體" panose="020B0604030504040204" pitchFamily="34" charset="-120"/>
                <a:cs typeface="微软雅黑" panose="020B0503020204020204" charset="-122"/>
              </a:rPr>
              <a:t>不然，它在關鍵時候就會失去作用，危害大家的安全。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5FBFDEB-DA76-47EE-8A1A-000E3708508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16" name="文本框 10">
            <a:extLst>
              <a:ext uri="{FF2B5EF4-FFF2-40B4-BE49-F238E27FC236}">
                <a16:creationId xmlns:a16="http://schemas.microsoft.com/office/drawing/2014/main" id="{DB365B2A-6AB6-411D-81AD-AAEBEC3852A2}"/>
              </a:ext>
            </a:extLst>
          </p:cNvPr>
          <p:cNvSpPr txBox="1"/>
          <p:nvPr/>
        </p:nvSpPr>
        <p:spPr>
          <a:xfrm>
            <a:off x="430978" y="877802"/>
            <a:ext cx="2962275" cy="51052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+mn-ea"/>
              </a:rPr>
              <a:t>2. </a:t>
            </a:r>
            <a:r>
              <a:rPr lang="zh-CN" altLang="en-US" sz="2400" b="1" dirty="0">
                <a:solidFill>
                  <a:schemeClr val="bg1"/>
                </a:solidFill>
                <a:latin typeface="+mn-ea"/>
                <a:cs typeface="微软雅黑" panose="020B0503020204020204" charset="-122"/>
                <a:sym typeface="+mn-ea"/>
              </a:rPr>
              <a:t>明歷史</a:t>
            </a:r>
            <a:r>
              <a:rPr lang="en-US" altLang="zh-CN" sz="2400" b="1" dirty="0">
                <a:solidFill>
                  <a:schemeClr val="bg1"/>
                </a:solidFill>
                <a:latin typeface="+mn-ea"/>
                <a:cs typeface="微软雅黑" panose="020B0503020204020204" charset="-122"/>
                <a:sym typeface="+mn-ea"/>
              </a:rPr>
              <a:t> · </a:t>
            </a:r>
            <a:r>
              <a:rPr lang="zh-CN" altLang="en-US" sz="2400" b="1" dirty="0">
                <a:solidFill>
                  <a:schemeClr val="bg1"/>
                </a:solidFill>
                <a:latin typeface="+mn-ea"/>
                <a:cs typeface="微软雅黑" panose="020B0503020204020204" charset="-122"/>
                <a:sym typeface="+mn-ea"/>
              </a:rPr>
              <a:t>聆聽故事</a:t>
            </a:r>
          </a:p>
        </p:txBody>
      </p:sp>
      <p:sp>
        <p:nvSpPr>
          <p:cNvPr id="8" name="Freeform 2">
            <a:extLst>
              <a:ext uri="{FF2B5EF4-FFF2-40B4-BE49-F238E27FC236}">
                <a16:creationId xmlns:a16="http://schemas.microsoft.com/office/drawing/2014/main" id="{85DC04AA-5F81-408F-AFB1-038F51883B1E}"/>
              </a:ext>
            </a:extLst>
          </p:cNvPr>
          <p:cNvSpPr/>
          <p:nvPr/>
        </p:nvSpPr>
        <p:spPr>
          <a:xfrm>
            <a:off x="227679" y="1809669"/>
            <a:ext cx="4068042" cy="3569156"/>
          </a:xfrm>
          <a:custGeom>
            <a:avLst/>
            <a:gdLst/>
            <a:ahLst/>
            <a:cxnLst/>
            <a:rect l="l" t="t" r="r" b="b"/>
            <a:pathLst>
              <a:path w="4814543" h="4144519">
                <a:moveTo>
                  <a:pt x="0" y="0"/>
                </a:moveTo>
                <a:lnTo>
                  <a:pt x="4814544" y="0"/>
                </a:lnTo>
                <a:lnTo>
                  <a:pt x="4814544" y="4144519"/>
                </a:lnTo>
                <a:lnTo>
                  <a:pt x="0" y="414451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890"/>
    </mc:Choice>
    <mc:Fallback xmlns="">
      <p:transition spd="slow" advTm="258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3789737" y="590754"/>
            <a:ext cx="792162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600" dirty="0">
                <a:latin typeface="+mn-ea"/>
              </a:rPr>
              <a:t> </a:t>
            </a:r>
            <a:r>
              <a:rPr lang="zh-CN" altLang="en-US" sz="2600" dirty="0">
                <a:latin typeface="+mn-ea"/>
              </a:rPr>
              <a:t>💡</a:t>
            </a:r>
            <a:r>
              <a:rPr lang="zh-CN" altLang="en-US" sz="2600" b="1" dirty="0">
                <a:latin typeface="+mn-ea"/>
                <a:cs typeface="微软雅黑" panose="020B0503020204020204" charset="-122"/>
              </a:rPr>
              <a:t>想一想</a:t>
            </a:r>
            <a:r>
              <a:rPr lang="en-US" altLang="zh-TW" sz="2600" b="1" dirty="0">
                <a:latin typeface="+mn-ea"/>
                <a:cs typeface="微软雅黑" panose="020B0503020204020204" charset="-122"/>
              </a:rPr>
              <a:t>︰</a:t>
            </a:r>
            <a:r>
              <a:rPr lang="zh-CN" altLang="en-US" sz="2600" b="1" dirty="0">
                <a:latin typeface="+mn-ea"/>
                <a:cs typeface="微软雅黑" panose="020B0503020204020204" charset="-122"/>
              </a:rPr>
              <a:t>長城為什麼能守護我們的國家安全</a:t>
            </a:r>
            <a:r>
              <a:rPr lang="zh-TW" altLang="en-US" sz="2600" b="1" dirty="0">
                <a:latin typeface="+mn-ea"/>
                <a:cs typeface="微软雅黑" panose="020B0503020204020204" charset="-122"/>
              </a:rPr>
              <a:t>？</a:t>
            </a:r>
            <a:endParaRPr lang="en-US" altLang="zh-TW" sz="2600" b="1" dirty="0">
              <a:latin typeface="+mn-ea"/>
              <a:cs typeface="微软雅黑" panose="020B0503020204020204" charset="-122"/>
            </a:endParaRPr>
          </a:p>
          <a:p>
            <a:r>
              <a:rPr lang="en-US" altLang="zh-CN" sz="2600" b="1" dirty="0">
                <a:latin typeface="+mn-ea"/>
                <a:cs typeface="微软雅黑" panose="020B0503020204020204" charset="-122"/>
              </a:rPr>
              <a:t>     </a:t>
            </a:r>
            <a:r>
              <a:rPr lang="zh-CN" altLang="en-US" sz="2600" b="1" dirty="0">
                <a:latin typeface="+mn-ea"/>
                <a:cs typeface="微软雅黑" panose="020B0503020204020204" charset="-122"/>
              </a:rPr>
              <a:t>請完成以</a:t>
            </a:r>
            <a:r>
              <a:rPr lang="zh-TW" altLang="en-US" sz="2600" b="1" dirty="0">
                <a:latin typeface="+mn-ea"/>
                <a:cs typeface="微软雅黑" panose="020B0503020204020204" charset="-122"/>
              </a:rPr>
              <a:t>下的</a:t>
            </a:r>
            <a:r>
              <a:rPr lang="zh-CN" altLang="en-US" sz="2600" b="1" dirty="0">
                <a:latin typeface="+mn-ea"/>
                <a:cs typeface="微软雅黑" panose="020B0503020204020204" charset="-122"/>
              </a:rPr>
              <a:t>連線題。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376967" y="794815"/>
            <a:ext cx="2962275" cy="484430"/>
          </a:xfrm>
          <a:prstGeom prst="rect">
            <a:avLst/>
          </a:prstGeom>
          <a:solidFill>
            <a:schemeClr val="accent6">
              <a:lumMod val="50000"/>
            </a:schemeClr>
          </a:solidFill>
        </p:spPr>
        <p:txBody>
          <a:bodyPr wrap="square" rtlCol="0">
            <a:no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+mn-ea"/>
                <a:cs typeface="微软雅黑" panose="020B0503020204020204" charset="-122"/>
                <a:sym typeface="+mn-ea"/>
              </a:rPr>
              <a:t>3. </a:t>
            </a:r>
            <a:r>
              <a:rPr lang="zh-CN" altLang="en-US" sz="2400" b="1" dirty="0">
                <a:solidFill>
                  <a:schemeClr val="bg1"/>
                </a:solidFill>
                <a:latin typeface="+mn-ea"/>
                <a:cs typeface="微软雅黑" panose="020B0503020204020204" charset="-122"/>
                <a:sym typeface="+mn-ea"/>
              </a:rPr>
              <a:t>懂安全</a:t>
            </a:r>
            <a:r>
              <a:rPr lang="en-US" altLang="zh-CN" sz="2400" b="1" dirty="0">
                <a:solidFill>
                  <a:schemeClr val="bg1"/>
                </a:solidFill>
                <a:latin typeface="+mn-ea"/>
                <a:cs typeface="微软雅黑" panose="020B0503020204020204" charset="-122"/>
                <a:sym typeface="+mn-ea"/>
              </a:rPr>
              <a:t> · </a:t>
            </a:r>
            <a:r>
              <a:rPr lang="zh-CN" altLang="en-US" sz="2400" b="1" dirty="0">
                <a:solidFill>
                  <a:schemeClr val="bg1"/>
                </a:solidFill>
                <a:latin typeface="+mn-ea"/>
                <a:cs typeface="微软雅黑" panose="020B0503020204020204" charset="-122"/>
                <a:sym typeface="+mn-ea"/>
              </a:rPr>
              <a:t>守護家園</a:t>
            </a:r>
          </a:p>
        </p:txBody>
      </p:sp>
      <p:cxnSp>
        <p:nvCxnSpPr>
          <p:cNvPr id="9" name="直接连接符 8"/>
          <p:cNvCxnSpPr>
            <a:cxnSpLocks/>
          </p:cNvCxnSpPr>
          <p:nvPr/>
        </p:nvCxnSpPr>
        <p:spPr>
          <a:xfrm flipV="1">
            <a:off x="4783298" y="2375188"/>
            <a:ext cx="2983315" cy="1633508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" name="直接连接符 14"/>
          <p:cNvCxnSpPr>
            <a:cxnSpLocks/>
          </p:cNvCxnSpPr>
          <p:nvPr/>
        </p:nvCxnSpPr>
        <p:spPr>
          <a:xfrm>
            <a:off x="4803709" y="2375188"/>
            <a:ext cx="2962904" cy="17222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" name="直接连接符 16"/>
          <p:cNvCxnSpPr>
            <a:cxnSpLocks/>
          </p:cNvCxnSpPr>
          <p:nvPr/>
        </p:nvCxnSpPr>
        <p:spPr>
          <a:xfrm>
            <a:off x="4780559" y="5371083"/>
            <a:ext cx="305851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22" name="图片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6222" y="1852295"/>
            <a:ext cx="3009900" cy="4047490"/>
          </a:xfrm>
          <a:prstGeom prst="rect">
            <a:avLst/>
          </a:prstGeom>
        </p:spPr>
      </p:pic>
      <p:sp>
        <p:nvSpPr>
          <p:cNvPr id="24" name="文本框 23"/>
          <p:cNvSpPr txBox="1"/>
          <p:nvPr/>
        </p:nvSpPr>
        <p:spPr>
          <a:xfrm>
            <a:off x="1961776" y="2273786"/>
            <a:ext cx="45339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/>
              <a:t>敵樓</a:t>
            </a:r>
          </a:p>
        </p:txBody>
      </p:sp>
      <p:sp>
        <p:nvSpPr>
          <p:cNvPr id="26" name="文本框 25"/>
          <p:cNvSpPr txBox="1"/>
          <p:nvPr/>
        </p:nvSpPr>
        <p:spPr>
          <a:xfrm>
            <a:off x="1889749" y="3876040"/>
            <a:ext cx="461665" cy="55477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b="1" dirty="0"/>
              <a:t>城牆</a:t>
            </a:r>
          </a:p>
        </p:txBody>
      </p:sp>
      <p:sp>
        <p:nvSpPr>
          <p:cNvPr id="27" name="文本框 26"/>
          <p:cNvSpPr txBox="1"/>
          <p:nvPr/>
        </p:nvSpPr>
        <p:spPr>
          <a:xfrm>
            <a:off x="1889749" y="4840957"/>
            <a:ext cx="461665" cy="797843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lang="zh-CN" altLang="en-US" b="1" dirty="0"/>
              <a:t>烽火</a:t>
            </a:r>
            <a:r>
              <a:rPr lang="zh-TW" altLang="en-US" b="1" dirty="0"/>
              <a:t>台</a:t>
            </a:r>
            <a:endParaRPr lang="zh-CN" altLang="en-US" b="1" dirty="0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B156869A-8B7D-40D4-8445-B9611BC74A92}"/>
              </a:ext>
            </a:extLst>
          </p:cNvPr>
          <p:cNvSpPr/>
          <p:nvPr/>
        </p:nvSpPr>
        <p:spPr>
          <a:xfrm>
            <a:off x="7853101" y="2060143"/>
            <a:ext cx="3175000" cy="798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zh-HK" sz="2400" b="1" kern="1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擋住敵人</a:t>
            </a:r>
            <a:r>
              <a:rPr lang="zh-TW" altLang="en-US" sz="2400" kern="100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，</a:t>
            </a:r>
            <a:r>
              <a:rPr lang="zh-CN" altLang="zh-HK" sz="2400" b="1" kern="100" dirty="0">
                <a:solidFill>
                  <a:schemeClr val="tx1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  <a:cs typeface="Times New Roman" panose="02020603050405020304" pitchFamily="18" charset="0"/>
              </a:rPr>
              <a:t>保護家園</a:t>
            </a:r>
            <a:endParaRPr lang="zh-TW" altLang="zh-HK" sz="2400" kern="100" dirty="0">
              <a:solidFill>
                <a:schemeClr val="tx1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  <a:cs typeface="Times New Roman" panose="02020603050405020304" pitchFamily="18" charset="0"/>
            </a:endParaRP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B4A14D76-ACDC-42CE-98DB-20AE92E8B658}"/>
              </a:ext>
            </a:extLst>
          </p:cNvPr>
          <p:cNvSpPr/>
          <p:nvPr/>
        </p:nvSpPr>
        <p:spPr>
          <a:xfrm>
            <a:off x="7853101" y="3596898"/>
            <a:ext cx="3256643" cy="798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站得高，及早發現敵人</a:t>
            </a:r>
          </a:p>
        </p:txBody>
      </p:sp>
      <p:sp>
        <p:nvSpPr>
          <p:cNvPr id="29" name="矩形 28">
            <a:extLst>
              <a:ext uri="{FF2B5EF4-FFF2-40B4-BE49-F238E27FC236}">
                <a16:creationId xmlns:a16="http://schemas.microsoft.com/office/drawing/2014/main" id="{C1A63067-F902-4A53-B2D4-528080DE1D7D}"/>
              </a:ext>
            </a:extLst>
          </p:cNvPr>
          <p:cNvSpPr/>
          <p:nvPr/>
        </p:nvSpPr>
        <p:spPr>
          <a:xfrm>
            <a:off x="7893923" y="4999880"/>
            <a:ext cx="3175000" cy="79804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kern="1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微軟正黑體" panose="020B0604030504040204" pitchFamily="34" charset="-120"/>
                <a:cs typeface="Times New Roman" panose="02020603050405020304" pitchFamily="18" charset="0"/>
              </a:rPr>
              <a:t>傳遞軍事情報</a:t>
            </a:r>
            <a:endParaRPr lang="zh-TW" altLang="zh-HK" sz="2400" kern="100" dirty="0">
              <a:solidFill>
                <a:schemeClr val="tx1"/>
              </a:solidFill>
              <a:effectLst/>
              <a:latin typeface="Calibri" panose="020F0502020204030204" pitchFamily="34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3787E848-D2C5-4AB0-A928-DD6C3DC22D65}"/>
              </a:ext>
            </a:extLst>
          </p:cNvPr>
          <p:cNvSpPr txBox="1"/>
          <p:nvPr/>
        </p:nvSpPr>
        <p:spPr>
          <a:xfrm>
            <a:off x="1918336" y="5936868"/>
            <a:ext cx="28418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1200" dirty="0"/>
              <a:t>圖片由</a:t>
            </a:r>
            <a:r>
              <a:rPr lang="en-US" altLang="zh-TW" sz="1200" dirty="0"/>
              <a:t>AI</a:t>
            </a:r>
            <a:r>
              <a:rPr lang="zh-TW" altLang="en-US" sz="1200" dirty="0"/>
              <a:t>生成</a:t>
            </a:r>
            <a:endParaRPr lang="zh-HK" altLang="en-US" sz="1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文本框 10"/>
          <p:cNvSpPr txBox="1"/>
          <p:nvPr/>
        </p:nvSpPr>
        <p:spPr>
          <a:xfrm>
            <a:off x="398145" y="878591"/>
            <a:ext cx="3416740" cy="454768"/>
          </a:xfrm>
          <a:prstGeom prst="rect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no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+mn-ea"/>
                <a:cs typeface="微软雅黑" panose="020B0503020204020204" charset="-122"/>
                <a:sym typeface="+mn-ea"/>
              </a:rPr>
              <a:t>4. </a:t>
            </a:r>
            <a:r>
              <a:rPr lang="zh-CN" altLang="en-US" sz="2400" b="1" dirty="0">
                <a:solidFill>
                  <a:schemeClr val="bg1"/>
                </a:solidFill>
                <a:latin typeface="+mn-ea"/>
                <a:cs typeface="微软雅黑" panose="020B0503020204020204" charset="-122"/>
                <a:sym typeface="+mn-ea"/>
              </a:rPr>
              <a:t>愛中華</a:t>
            </a:r>
            <a:r>
              <a:rPr lang="en-US" altLang="zh-CN" sz="2400" b="1" dirty="0">
                <a:solidFill>
                  <a:schemeClr val="bg1"/>
                </a:solidFill>
                <a:latin typeface="+mn-ea"/>
                <a:cs typeface="微软雅黑" panose="020B0503020204020204" charset="-122"/>
                <a:sym typeface="+mn-ea"/>
              </a:rPr>
              <a:t> · </a:t>
            </a:r>
            <a:r>
              <a:rPr lang="zh-TW" altLang="en-US" sz="2400" b="1" dirty="0">
                <a:solidFill>
                  <a:schemeClr val="bg1"/>
                </a:solidFill>
                <a:latin typeface="+mn-ea"/>
                <a:cs typeface="微软雅黑" panose="020B0503020204020204" charset="-122"/>
                <a:sym typeface="+mn-ea"/>
              </a:rPr>
              <a:t>保育長城</a:t>
            </a:r>
            <a:endParaRPr lang="zh-CN" altLang="en-US" sz="2400" b="1" dirty="0">
              <a:solidFill>
                <a:schemeClr val="bg1"/>
              </a:solidFill>
              <a:latin typeface="+mn-ea"/>
              <a:cs typeface="微软雅黑" panose="020B0503020204020204" charset="-122"/>
              <a:sym typeface="+mn-ea"/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57437222-50B0-4B1A-82DA-010DEE3AFE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340" y="1700805"/>
            <a:ext cx="11024959" cy="1189660"/>
          </a:xfrm>
        </p:spPr>
        <p:txBody>
          <a:bodyPr>
            <a:noAutofit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zh-TW" altLang="en-US" sz="2400" dirty="0">
                <a:solidFill>
                  <a:schemeClr val="tx1"/>
                </a:solidFill>
              </a:rPr>
              <a:t>情境題</a:t>
            </a:r>
            <a:r>
              <a:rPr lang="en-US" altLang="zh-TW" sz="2400" dirty="0">
                <a:solidFill>
                  <a:schemeClr val="tx1"/>
                </a:solidFill>
              </a:rPr>
              <a:t>︰</a:t>
            </a:r>
            <a:r>
              <a:rPr lang="zh-TW" altLang="en-US" sz="2400" dirty="0">
                <a:solidFill>
                  <a:schemeClr val="tx1"/>
                </a:solidFill>
              </a:rPr>
              <a:t>你和家人到長城旅遊時遇到以下情況的話，會有何感受？你會有何行動？談談你的看法。</a:t>
            </a:r>
            <a:endParaRPr lang="zh-HK" altLang="en-US" sz="2400" dirty="0">
              <a:solidFill>
                <a:schemeClr val="tx1"/>
              </a:solidFill>
            </a:endParaRPr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BE1A5C89-FD77-4C51-B1F7-0846E83D1C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2165" y="2890465"/>
            <a:ext cx="5720970" cy="30157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文字方塊 5">
            <a:extLst>
              <a:ext uri="{FF2B5EF4-FFF2-40B4-BE49-F238E27FC236}">
                <a16:creationId xmlns:a16="http://schemas.microsoft.com/office/drawing/2014/main" id="{FF9355AB-43FA-45EE-A390-54FA0DF590AF}"/>
              </a:ext>
            </a:extLst>
          </p:cNvPr>
          <p:cNvSpPr txBox="1"/>
          <p:nvPr/>
        </p:nvSpPr>
        <p:spPr>
          <a:xfrm>
            <a:off x="7574111" y="5629249"/>
            <a:ext cx="1239024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200" dirty="0"/>
              <a:t>圖片由</a:t>
            </a:r>
            <a:r>
              <a:rPr lang="en-US" altLang="zh-TW" sz="1200" dirty="0"/>
              <a:t>AI</a:t>
            </a:r>
            <a:r>
              <a:rPr lang="zh-TW" altLang="en-US" sz="1200" dirty="0"/>
              <a:t>生成</a:t>
            </a:r>
            <a:endParaRPr lang="zh-HK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1786974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/>
        </p:nvSpPr>
        <p:spPr>
          <a:xfrm>
            <a:off x="5218430" y="671830"/>
            <a:ext cx="6368415" cy="510921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gradFill>
              <a:gsLst>
                <a:gs pos="0">
                  <a:srgbClr val="9996EF"/>
                </a:gs>
                <a:gs pos="100000">
                  <a:srgbClr val="38FAD7"/>
                </a:gs>
              </a:gsLst>
              <a:lin ang="17400000" scaled="0"/>
            </a:gra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圆角矩形 3"/>
          <p:cNvSpPr/>
          <p:nvPr/>
        </p:nvSpPr>
        <p:spPr>
          <a:xfrm>
            <a:off x="5485130" y="973455"/>
            <a:ext cx="5867400" cy="450659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rgbClr val="00B050"/>
            </a:solidFill>
            <a:prstDash val="sysDash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  <a:p>
            <a:pPr algn="ctr"/>
            <a:endParaRPr lang="zh-CN" altLang="en-US">
              <a:solidFill>
                <a:schemeClr val="tx1"/>
              </a:solidFill>
            </a:endParaRPr>
          </a:p>
          <a:p>
            <a:pPr algn="ctr"/>
            <a:endParaRPr lang="zh-CN" altLang="en-US">
              <a:solidFill>
                <a:schemeClr val="tx1"/>
              </a:solidFill>
            </a:endParaRPr>
          </a:p>
          <a:p>
            <a:pPr algn="ctr"/>
            <a:endParaRPr lang="zh-CN" altLang="en-US">
              <a:solidFill>
                <a:schemeClr val="tx1"/>
              </a:solidFill>
            </a:endParaRPr>
          </a:p>
          <a:p>
            <a:pPr algn="ctr"/>
            <a:endParaRPr lang="zh-CN" altLang="en-US">
              <a:solidFill>
                <a:schemeClr val="tx1"/>
              </a:solidFill>
            </a:endParaRPr>
          </a:p>
          <a:p>
            <a:pPr algn="ctr"/>
            <a:endParaRPr lang="zh-CN" altLang="en-US">
              <a:solidFill>
                <a:schemeClr val="tx1"/>
              </a:solidFill>
            </a:endParaRPr>
          </a:p>
          <a:p>
            <a:pPr algn="ctr"/>
            <a:r>
              <a:rPr lang="en-US" altLang="zh-CN">
                <a:solidFill>
                  <a:schemeClr val="tx1"/>
                </a:solidFill>
                <a:sym typeface="+mn-ea"/>
              </a:rPr>
              <a:t>                </a:t>
            </a: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5619356" y="986434"/>
            <a:ext cx="5566562" cy="4373055"/>
          </a:xfrm>
          <a:prstGeom prst="rect">
            <a:avLst/>
          </a:prstGeom>
          <a:noFill/>
          <a:ln w="28575" cmpd="dbl">
            <a:noFill/>
            <a:prstDash val="sysDot"/>
          </a:ln>
        </p:spPr>
        <p:txBody>
          <a:bodyPr wrap="square" rtlCol="0">
            <a:noAutofit/>
          </a:bodyPr>
          <a:lstStyle/>
          <a:p>
            <a:endParaRPr lang="zh-CN" altLang="en-US" sz="2800" dirty="0"/>
          </a:p>
          <a:p>
            <a:r>
              <a:rPr lang="zh-CN" altLang="en-US" sz="2800" dirty="0"/>
              <a:t>萬里長城是古代的安全屏障，</a:t>
            </a:r>
            <a:endParaRPr lang="en-US" altLang="zh-CN" sz="2800" dirty="0"/>
          </a:p>
          <a:p>
            <a:r>
              <a:rPr lang="zh-CN" altLang="en-US" sz="2800" dirty="0"/>
              <a:t>它告訴我們：</a:t>
            </a:r>
            <a:endParaRPr lang="en-US" altLang="zh-CN" sz="2800" dirty="0"/>
          </a:p>
          <a:p>
            <a:r>
              <a:rPr lang="zh-CN" altLang="en-US" sz="2800" dirty="0">
                <a:solidFill>
                  <a:srgbClr val="002060"/>
                </a:solidFill>
              </a:rPr>
              <a:t>國家安全，就是國土安穩、</a:t>
            </a:r>
            <a:endParaRPr lang="en-US" altLang="zh-CN" sz="2800" dirty="0">
              <a:solidFill>
                <a:srgbClr val="002060"/>
              </a:solidFill>
            </a:endParaRPr>
          </a:p>
          <a:p>
            <a:r>
              <a:rPr lang="zh-CN" altLang="en-US" sz="2800" dirty="0">
                <a:solidFill>
                  <a:srgbClr val="002060"/>
                </a:solidFill>
              </a:rPr>
              <a:t>人民平安。</a:t>
            </a:r>
          </a:p>
          <a:p>
            <a:r>
              <a:rPr lang="zh-CN" altLang="en-US" sz="2800" dirty="0">
                <a:solidFill>
                  <a:schemeClr val="tx1"/>
                </a:solidFill>
              </a:rPr>
              <a:t>今天的我們，雖然不用</a:t>
            </a:r>
            <a:r>
              <a:rPr lang="zh-TW" altLang="en-US" sz="2800" dirty="0">
                <a:solidFill>
                  <a:schemeClr val="tx1"/>
                </a:solidFill>
              </a:rPr>
              <a:t>再</a:t>
            </a:r>
            <a:r>
              <a:rPr lang="zh-CN" altLang="en-US" sz="2800" dirty="0">
                <a:solidFill>
                  <a:schemeClr val="tx1"/>
                </a:solidFill>
              </a:rPr>
              <a:t>修</a:t>
            </a:r>
            <a:r>
              <a:rPr lang="zh-TW" altLang="en-US" sz="2800" dirty="0">
                <a:solidFill>
                  <a:schemeClr val="tx1"/>
                </a:solidFill>
              </a:rPr>
              <a:t>建</a:t>
            </a:r>
            <a:r>
              <a:rPr lang="zh-CN" altLang="en-US" sz="2800" dirty="0">
                <a:solidFill>
                  <a:schemeClr val="tx1"/>
                </a:solidFill>
              </a:rPr>
              <a:t>長城，卻能從長城體會守護家國的責任：</a:t>
            </a:r>
          </a:p>
          <a:p>
            <a:r>
              <a:rPr lang="zh-CN" altLang="en-US" sz="2800" dirty="0">
                <a:solidFill>
                  <a:srgbClr val="002060"/>
                </a:solidFill>
              </a:rPr>
              <a:t>愛祖國，守家園，</a:t>
            </a:r>
            <a:endParaRPr lang="en-US" altLang="zh-CN" sz="2800" dirty="0">
              <a:solidFill>
                <a:srgbClr val="002060"/>
              </a:solidFill>
            </a:endParaRPr>
          </a:p>
          <a:p>
            <a:r>
              <a:rPr lang="zh-CN" altLang="en-US" sz="2800" dirty="0">
                <a:solidFill>
                  <a:srgbClr val="002060"/>
                </a:solidFill>
              </a:rPr>
              <a:t>懂安全，護和平</a:t>
            </a:r>
            <a:r>
              <a:rPr lang="zh-TW" altLang="en-US" sz="2800" dirty="0">
                <a:solidFill>
                  <a:schemeClr val="tx1"/>
                </a:solidFill>
              </a:rPr>
              <a:t>。</a:t>
            </a:r>
            <a:endParaRPr lang="en-US" altLang="zh-CN" sz="2800" dirty="0">
              <a:solidFill>
                <a:schemeClr val="tx1"/>
              </a:solidFill>
            </a:endParaRPr>
          </a:p>
          <a:p>
            <a:endParaRPr lang="en-US" altLang="zh-CN" sz="2800" dirty="0">
              <a:solidFill>
                <a:schemeClr val="tx1"/>
              </a:solidFill>
            </a:endParaRPr>
          </a:p>
          <a:p>
            <a:endParaRPr lang="en-US" altLang="zh-CN" sz="2800" dirty="0">
              <a:solidFill>
                <a:schemeClr val="tx1"/>
              </a:solidFill>
            </a:endParaRPr>
          </a:p>
          <a:p>
            <a:endParaRPr lang="en-US" altLang="zh-CN" sz="2800" dirty="0">
              <a:solidFill>
                <a:schemeClr val="tx1"/>
              </a:solidFill>
            </a:endParaRPr>
          </a:p>
          <a:p>
            <a:endParaRPr lang="en-US" altLang="zh-CN" sz="2800" dirty="0">
              <a:solidFill>
                <a:schemeClr val="tx1"/>
              </a:solidFill>
            </a:endParaRPr>
          </a:p>
          <a:p>
            <a:endParaRPr lang="en-US" altLang="zh-CN" sz="2800" dirty="0">
              <a:solidFill>
                <a:schemeClr val="tx1"/>
              </a:solidFill>
            </a:endParaRPr>
          </a:p>
          <a:p>
            <a:endParaRPr lang="en-US" altLang="zh-CN" sz="2800" dirty="0">
              <a:solidFill>
                <a:schemeClr val="tx1"/>
              </a:solidFill>
            </a:endParaRPr>
          </a:p>
        </p:txBody>
      </p:sp>
      <p:pic>
        <p:nvPicPr>
          <p:cNvPr id="9" name="内容占位符 8"/>
          <p:cNvPicPr>
            <a:picLocks noGrp="1" noChangeAspect="1"/>
          </p:cNvPicPr>
          <p:nvPr>
            <p:ph idx="1"/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84174" y="2034668"/>
            <a:ext cx="4457650" cy="3278112"/>
          </a:xfrm>
          <a:prstGeom prst="rect">
            <a:avLst/>
          </a:prstGeom>
        </p:spPr>
      </p:pic>
      <p:sp>
        <p:nvSpPr>
          <p:cNvPr id="7" name="椭圆 6"/>
          <p:cNvSpPr/>
          <p:nvPr/>
        </p:nvSpPr>
        <p:spPr>
          <a:xfrm>
            <a:off x="7416063" y="322580"/>
            <a:ext cx="682625" cy="615950"/>
          </a:xfrm>
          <a:prstGeom prst="ellipse">
            <a:avLst/>
          </a:prstGeom>
          <a:gradFill>
            <a:gsLst>
              <a:gs pos="0">
                <a:srgbClr val="FFF386"/>
              </a:gs>
              <a:gs pos="94805">
                <a:srgbClr val="A2B030"/>
              </a:gs>
              <a:gs pos="49000">
                <a:srgbClr val="FFC339"/>
              </a:gs>
            </a:gsLst>
            <a:lin ang="2700000" scaled="1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>
                <a:latin typeface="微软雅黑" panose="020B0503020204020204" charset="-122"/>
                <a:ea typeface="微软雅黑" panose="020B0503020204020204" charset="-122"/>
              </a:rPr>
              <a:t>總</a:t>
            </a:r>
          </a:p>
        </p:txBody>
      </p:sp>
      <p:sp>
        <p:nvSpPr>
          <p:cNvPr id="6" name="椭圆 5"/>
          <p:cNvSpPr/>
          <p:nvPr/>
        </p:nvSpPr>
        <p:spPr>
          <a:xfrm>
            <a:off x="8136108" y="322580"/>
            <a:ext cx="682625" cy="615950"/>
          </a:xfrm>
          <a:prstGeom prst="ellipse">
            <a:avLst/>
          </a:prstGeom>
          <a:gradFill>
            <a:gsLst>
              <a:gs pos="0">
                <a:srgbClr val="FFDA32"/>
              </a:gs>
              <a:gs pos="100000">
                <a:srgbClr val="EA2768"/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200" dirty="0"/>
              <a:t>結</a:t>
            </a: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C0072E11-6585-41CE-89A8-7A6AF64026B7}"/>
              </a:ext>
            </a:extLst>
          </p:cNvPr>
          <p:cNvSpPr txBox="1"/>
          <p:nvPr/>
        </p:nvSpPr>
        <p:spPr>
          <a:xfrm>
            <a:off x="3602800" y="5037468"/>
            <a:ext cx="1239024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zh-TW" altLang="en-US" sz="1200" dirty="0"/>
              <a:t>圖片由</a:t>
            </a:r>
            <a:r>
              <a:rPr lang="en-US" altLang="zh-TW" sz="1200" dirty="0"/>
              <a:t>AI</a:t>
            </a:r>
            <a:r>
              <a:rPr lang="zh-TW" altLang="en-US" sz="1200" dirty="0"/>
              <a:t>生成</a:t>
            </a:r>
            <a:endParaRPr lang="zh-HK" altLang="en-US" sz="1200" dirty="0"/>
          </a:p>
        </p:txBody>
      </p:sp>
      <p:sp>
        <p:nvSpPr>
          <p:cNvPr id="14" name="文本框 10">
            <a:extLst>
              <a:ext uri="{FF2B5EF4-FFF2-40B4-BE49-F238E27FC236}">
                <a16:creationId xmlns:a16="http://schemas.microsoft.com/office/drawing/2014/main" id="{B1155782-CD28-467F-B127-88AC743E4EE7}"/>
              </a:ext>
            </a:extLst>
          </p:cNvPr>
          <p:cNvSpPr txBox="1"/>
          <p:nvPr/>
        </p:nvSpPr>
        <p:spPr>
          <a:xfrm>
            <a:off x="398145" y="878591"/>
            <a:ext cx="3416740" cy="454768"/>
          </a:xfrm>
          <a:prstGeom prst="rect">
            <a:avLst/>
          </a:prstGeom>
          <a:solidFill>
            <a:srgbClr val="00B050"/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wrap="square" rtlCol="0">
            <a:no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+mn-ea"/>
                <a:cs typeface="微软雅黑" panose="020B0503020204020204" charset="-122"/>
                <a:sym typeface="+mn-ea"/>
              </a:rPr>
              <a:t>4. </a:t>
            </a:r>
            <a:r>
              <a:rPr lang="zh-CN" altLang="en-US" sz="2400" b="1" dirty="0">
                <a:solidFill>
                  <a:schemeClr val="bg1"/>
                </a:solidFill>
                <a:latin typeface="+mn-ea"/>
                <a:cs typeface="微软雅黑" panose="020B0503020204020204" charset="-122"/>
                <a:sym typeface="+mn-ea"/>
              </a:rPr>
              <a:t>愛中華</a:t>
            </a:r>
            <a:r>
              <a:rPr lang="en-US" altLang="zh-CN" sz="2400" b="1" dirty="0">
                <a:solidFill>
                  <a:schemeClr val="bg1"/>
                </a:solidFill>
                <a:latin typeface="+mn-ea"/>
                <a:cs typeface="微软雅黑" panose="020B0503020204020204" charset="-122"/>
                <a:sym typeface="+mn-ea"/>
              </a:rPr>
              <a:t> · </a:t>
            </a:r>
            <a:r>
              <a:rPr lang="zh-TW" altLang="en-US" sz="2400" b="1" dirty="0">
                <a:solidFill>
                  <a:schemeClr val="bg1"/>
                </a:solidFill>
                <a:latin typeface="+mn-ea"/>
                <a:cs typeface="微软雅黑" panose="020B0503020204020204" charset="-122"/>
                <a:sym typeface="+mn-ea"/>
              </a:rPr>
              <a:t>保育長城</a:t>
            </a:r>
            <a:endParaRPr lang="zh-CN" altLang="en-US" sz="2400" b="1" dirty="0">
              <a:solidFill>
                <a:schemeClr val="bg1"/>
              </a:solidFill>
              <a:latin typeface="+mn-ea"/>
              <a:cs typeface="微软雅黑" panose="020B0503020204020204" charset="-122"/>
              <a:sym typeface="+mn-ea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DFBC86D-4FE2-4EDA-BAF7-19685ACAA13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5772" y="4081462"/>
            <a:ext cx="1366054" cy="1360759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文本框 19"/>
          <p:cNvSpPr txBox="1"/>
          <p:nvPr/>
        </p:nvSpPr>
        <p:spPr>
          <a:xfrm>
            <a:off x="205553" y="844133"/>
            <a:ext cx="296989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4800" b="1" dirty="0"/>
              <a:t>學習</a:t>
            </a:r>
            <a:r>
              <a:rPr lang="zh-TW" altLang="en-US" sz="4800" b="1" dirty="0"/>
              <a:t>目標</a:t>
            </a:r>
            <a:endParaRPr lang="zh-CN" altLang="en-US" sz="4800" b="1" dirty="0"/>
          </a:p>
        </p:txBody>
      </p:sp>
      <p:pic>
        <p:nvPicPr>
          <p:cNvPr id="6" name="图片 5" descr="renwen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15745" y="0"/>
            <a:ext cx="1678602" cy="1675130"/>
          </a:xfrm>
          <a:prstGeom prst="rect">
            <a:avLst/>
          </a:prstGeom>
        </p:spPr>
      </p:pic>
      <p:sp>
        <p:nvSpPr>
          <p:cNvPr id="10" name="文字方塊 9">
            <a:extLst>
              <a:ext uri="{FF2B5EF4-FFF2-40B4-BE49-F238E27FC236}">
                <a16:creationId xmlns:a16="http://schemas.microsoft.com/office/drawing/2014/main" id="{61B38392-55E3-4CCC-8302-C97335A312E8}"/>
              </a:ext>
            </a:extLst>
          </p:cNvPr>
          <p:cNvSpPr txBox="1"/>
          <p:nvPr/>
        </p:nvSpPr>
        <p:spPr>
          <a:xfrm>
            <a:off x="467548" y="1903245"/>
            <a:ext cx="11052100" cy="29581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just" defTabSz="914400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TW" altLang="en-US" sz="3200" dirty="0"/>
              <a:t>配合小學人文科小二學習主題</a:t>
            </a:r>
            <a:r>
              <a:rPr lang="en-US" altLang="zh-TW" sz="3200" dirty="0"/>
              <a:t>2.7</a:t>
            </a:r>
            <a:r>
              <a:rPr lang="zh-TW" altLang="en-US" sz="3200" dirty="0"/>
              <a:t>國家的故事，讓學生透過修建萬里長城的歷史故事，明白保障國家安全的重要</a:t>
            </a:r>
            <a:endParaRPr lang="en-US" altLang="zh-TW" sz="3200" dirty="0"/>
          </a:p>
          <a:p>
            <a:pPr marL="342900" marR="0" lvl="0" indent="-342900" algn="just" defTabSz="914400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TW" altLang="en-US" sz="3200" dirty="0"/>
              <a:t>了解</a:t>
            </a:r>
            <a:r>
              <a:rPr lang="zh-CN" altLang="en-US" sz="3200" dirty="0"/>
              <a:t>長城是古代守護國家安全的重要防禦工程</a:t>
            </a:r>
            <a:endParaRPr lang="en-US" altLang="zh-CN" sz="3200" dirty="0"/>
          </a:p>
          <a:p>
            <a:pPr marL="342900" marR="0" lvl="0" indent="-342900" algn="just" defTabSz="914400" rtl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defRPr/>
            </a:pPr>
            <a:r>
              <a:rPr lang="zh-CN" altLang="en-US" sz="3200" dirty="0"/>
              <a:t>明白古今守護國家安全的核心是保障百姓安穩生活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雪地上&#10;&#10;中度可信度描述已自动生成"/>
          <p:cNvPicPr>
            <a:picLocks noChangeAspect="1"/>
          </p:cNvPicPr>
          <p:nvPr/>
        </p:nvPicPr>
        <p:blipFill rotWithShape="1">
          <a:blip r:embed="rId28" cstate="email"/>
          <a:srcRect/>
          <a:stretch>
            <a:fillRect/>
          </a:stretch>
        </p:blipFill>
        <p:spPr>
          <a:xfrm>
            <a:off x="0" y="0"/>
            <a:ext cx="12192000" cy="6896100"/>
          </a:xfrm>
          <a:prstGeom prst="rect">
            <a:avLst/>
          </a:prstGeom>
        </p:spPr>
      </p:pic>
      <p:sp>
        <p:nvSpPr>
          <p:cNvPr id="273" name="椭圆 272"/>
          <p:cNvSpPr/>
          <p:nvPr>
            <p:custDataLst>
              <p:tags r:id="rId1"/>
            </p:custDataLst>
          </p:nvPr>
        </p:nvSpPr>
        <p:spPr>
          <a:xfrm>
            <a:off x="4481089" y="1568201"/>
            <a:ext cx="3416707" cy="3416707"/>
          </a:xfrm>
          <a:prstGeom prst="ellipse">
            <a:avLst/>
          </a:prstGeom>
          <a:solidFill>
            <a:schemeClr val="bg2"/>
          </a:solidFill>
          <a:ln>
            <a:noFill/>
          </a:ln>
          <a:effectLst>
            <a:outerShdw blurRad="152400" sx="106000" sy="106000" algn="ctr" rotWithShape="0">
              <a:schemeClr val="tx1">
                <a:lumMod val="65000"/>
                <a:lumOff val="35000"/>
                <a:alpha val="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74" name="任意多边形: 形状 11"/>
          <p:cNvSpPr/>
          <p:nvPr>
            <p:custDataLst>
              <p:tags r:id="rId2"/>
            </p:custDataLst>
          </p:nvPr>
        </p:nvSpPr>
        <p:spPr>
          <a:xfrm>
            <a:off x="4745817" y="1735799"/>
            <a:ext cx="1980065" cy="1004316"/>
          </a:xfrm>
          <a:custGeom>
            <a:avLst/>
            <a:gdLst>
              <a:gd name="connsiteX0" fmla="*/ 1353426 w 1848725"/>
              <a:gd name="connsiteY0" fmla="*/ 0 h 937260"/>
              <a:gd name="connsiteX1" fmla="*/ 1783958 w 1848725"/>
              <a:gd name="connsiteY1" fmla="*/ 65090 h 937260"/>
              <a:gd name="connsiteX2" fmla="*/ 1848725 w 1848725"/>
              <a:gd name="connsiteY2" fmla="*/ 90609 h 937260"/>
              <a:gd name="connsiteX3" fmla="*/ 1848725 w 1848725"/>
              <a:gd name="connsiteY3" fmla="*/ 937260 h 937260"/>
              <a:gd name="connsiteX4" fmla="*/ 0 w 1848725"/>
              <a:gd name="connsiteY4" fmla="*/ 937260 h 937260"/>
              <a:gd name="connsiteX5" fmla="*/ 19401 w 1848725"/>
              <a:gd name="connsiteY5" fmla="*/ 884251 h 937260"/>
              <a:gd name="connsiteX6" fmla="*/ 1353426 w 1848725"/>
              <a:gd name="connsiteY6" fmla="*/ 0 h 93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8725" h="937260">
                <a:moveTo>
                  <a:pt x="1353426" y="0"/>
                </a:moveTo>
                <a:cubicBezTo>
                  <a:pt x="1503351" y="0"/>
                  <a:pt x="1647953" y="22788"/>
                  <a:pt x="1783958" y="65090"/>
                </a:cubicBezTo>
                <a:lnTo>
                  <a:pt x="1848725" y="90609"/>
                </a:lnTo>
                <a:lnTo>
                  <a:pt x="1848725" y="937260"/>
                </a:lnTo>
                <a:lnTo>
                  <a:pt x="0" y="937260"/>
                </a:lnTo>
                <a:lnTo>
                  <a:pt x="19401" y="884251"/>
                </a:lnTo>
                <a:cubicBezTo>
                  <a:pt x="239189" y="364614"/>
                  <a:pt x="753728" y="0"/>
                  <a:pt x="1353426" y="0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  <a:effectLst>
            <a:outerShdw blurRad="127000" sx="105000" sy="105000" algn="ctr" rotWithShape="0">
              <a:schemeClr val="accent3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107950" rIns="612140" bIns="39624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en-US" altLang="zh-CN" sz="1400" b="1" dirty="0">
              <a:solidFill>
                <a:srgbClr val="7030A0"/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275" name="任意多边形: 形状 11"/>
          <p:cNvSpPr/>
          <p:nvPr>
            <p:custDataLst>
              <p:tags r:id="rId3"/>
            </p:custDataLst>
          </p:nvPr>
        </p:nvSpPr>
        <p:spPr>
          <a:xfrm rot="5400000">
            <a:off x="6237690" y="2323660"/>
            <a:ext cx="1980065" cy="1004316"/>
          </a:xfrm>
          <a:custGeom>
            <a:avLst/>
            <a:gdLst>
              <a:gd name="connsiteX0" fmla="*/ 1353426 w 1848725"/>
              <a:gd name="connsiteY0" fmla="*/ 0 h 937260"/>
              <a:gd name="connsiteX1" fmla="*/ 1783958 w 1848725"/>
              <a:gd name="connsiteY1" fmla="*/ 65090 h 937260"/>
              <a:gd name="connsiteX2" fmla="*/ 1848725 w 1848725"/>
              <a:gd name="connsiteY2" fmla="*/ 90609 h 937260"/>
              <a:gd name="connsiteX3" fmla="*/ 1848725 w 1848725"/>
              <a:gd name="connsiteY3" fmla="*/ 937260 h 937260"/>
              <a:gd name="connsiteX4" fmla="*/ 0 w 1848725"/>
              <a:gd name="connsiteY4" fmla="*/ 937260 h 937260"/>
              <a:gd name="connsiteX5" fmla="*/ 19401 w 1848725"/>
              <a:gd name="connsiteY5" fmla="*/ 884251 h 937260"/>
              <a:gd name="connsiteX6" fmla="*/ 1353426 w 1848725"/>
              <a:gd name="connsiteY6" fmla="*/ 0 h 93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8725" h="937260">
                <a:moveTo>
                  <a:pt x="1353426" y="0"/>
                </a:moveTo>
                <a:cubicBezTo>
                  <a:pt x="1503351" y="0"/>
                  <a:pt x="1647953" y="22788"/>
                  <a:pt x="1783958" y="65090"/>
                </a:cubicBezTo>
                <a:lnTo>
                  <a:pt x="1848725" y="90609"/>
                </a:lnTo>
                <a:lnTo>
                  <a:pt x="1848725" y="937260"/>
                </a:lnTo>
                <a:lnTo>
                  <a:pt x="0" y="937260"/>
                </a:lnTo>
                <a:lnTo>
                  <a:pt x="19401" y="884251"/>
                </a:lnTo>
                <a:cubicBezTo>
                  <a:pt x="239189" y="364614"/>
                  <a:pt x="753728" y="0"/>
                  <a:pt x="1353426" y="0"/>
                </a:cubicBezTo>
                <a:close/>
              </a:path>
            </a:pathLst>
          </a:custGeom>
          <a:solidFill>
            <a:srgbClr val="7030A0"/>
          </a:solidFill>
          <a:ln>
            <a:noFill/>
          </a:ln>
          <a:effectLst>
            <a:outerShdw blurRad="127000" sx="105000" sy="105000" algn="ctr" rotWithShape="0">
              <a:schemeClr val="accent4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107950" rIns="612140" bIns="39624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en-US" altLang="zh-CN" sz="1400" b="1">
              <a:solidFill>
                <a:schemeClr val="lt1"/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276" name="任意多边形: 形状 11"/>
          <p:cNvSpPr/>
          <p:nvPr>
            <p:custDataLst>
              <p:tags r:id="rId4"/>
            </p:custDataLst>
          </p:nvPr>
        </p:nvSpPr>
        <p:spPr>
          <a:xfrm rot="10800000">
            <a:off x="5653003" y="3812994"/>
            <a:ext cx="1980065" cy="1004316"/>
          </a:xfrm>
          <a:custGeom>
            <a:avLst/>
            <a:gdLst>
              <a:gd name="connsiteX0" fmla="*/ 1353426 w 1848725"/>
              <a:gd name="connsiteY0" fmla="*/ 0 h 937260"/>
              <a:gd name="connsiteX1" fmla="*/ 1783958 w 1848725"/>
              <a:gd name="connsiteY1" fmla="*/ 65090 h 937260"/>
              <a:gd name="connsiteX2" fmla="*/ 1848725 w 1848725"/>
              <a:gd name="connsiteY2" fmla="*/ 90609 h 937260"/>
              <a:gd name="connsiteX3" fmla="*/ 1848725 w 1848725"/>
              <a:gd name="connsiteY3" fmla="*/ 937260 h 937260"/>
              <a:gd name="connsiteX4" fmla="*/ 0 w 1848725"/>
              <a:gd name="connsiteY4" fmla="*/ 937260 h 937260"/>
              <a:gd name="connsiteX5" fmla="*/ 19401 w 1848725"/>
              <a:gd name="connsiteY5" fmla="*/ 884251 h 937260"/>
              <a:gd name="connsiteX6" fmla="*/ 1353426 w 1848725"/>
              <a:gd name="connsiteY6" fmla="*/ 0 h 93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8725" h="937260">
                <a:moveTo>
                  <a:pt x="1353426" y="0"/>
                </a:moveTo>
                <a:cubicBezTo>
                  <a:pt x="1503351" y="0"/>
                  <a:pt x="1647953" y="22788"/>
                  <a:pt x="1783958" y="65090"/>
                </a:cubicBezTo>
                <a:lnTo>
                  <a:pt x="1848725" y="90609"/>
                </a:lnTo>
                <a:lnTo>
                  <a:pt x="1848725" y="937260"/>
                </a:lnTo>
                <a:lnTo>
                  <a:pt x="0" y="937260"/>
                </a:lnTo>
                <a:lnTo>
                  <a:pt x="19401" y="884251"/>
                </a:lnTo>
                <a:cubicBezTo>
                  <a:pt x="239189" y="364614"/>
                  <a:pt x="753728" y="0"/>
                  <a:pt x="1353426" y="0"/>
                </a:cubicBezTo>
                <a:close/>
              </a:path>
            </a:pathLst>
          </a:custGeom>
          <a:solidFill>
            <a:srgbClr val="00B050"/>
          </a:solidFill>
          <a:ln>
            <a:noFill/>
          </a:ln>
          <a:effectLst>
            <a:outerShdw blurRad="127000" sx="105000" sy="105000" algn="ctr" rotWithShape="0">
              <a:schemeClr val="accent3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107950" rIns="612140" bIns="39624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en-US" altLang="zh-CN" sz="1400" b="1">
              <a:solidFill>
                <a:schemeClr val="lt1"/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277" name="任意多边形: 形状 11"/>
          <p:cNvSpPr/>
          <p:nvPr>
            <p:custDataLst>
              <p:tags r:id="rId5"/>
            </p:custDataLst>
          </p:nvPr>
        </p:nvSpPr>
        <p:spPr>
          <a:xfrm rot="16200000">
            <a:off x="4161130" y="3228307"/>
            <a:ext cx="1980065" cy="1004316"/>
          </a:xfrm>
          <a:custGeom>
            <a:avLst/>
            <a:gdLst>
              <a:gd name="connsiteX0" fmla="*/ 1353426 w 1848725"/>
              <a:gd name="connsiteY0" fmla="*/ 0 h 937260"/>
              <a:gd name="connsiteX1" fmla="*/ 1783958 w 1848725"/>
              <a:gd name="connsiteY1" fmla="*/ 65090 h 937260"/>
              <a:gd name="connsiteX2" fmla="*/ 1848725 w 1848725"/>
              <a:gd name="connsiteY2" fmla="*/ 90609 h 937260"/>
              <a:gd name="connsiteX3" fmla="*/ 1848725 w 1848725"/>
              <a:gd name="connsiteY3" fmla="*/ 937260 h 937260"/>
              <a:gd name="connsiteX4" fmla="*/ 0 w 1848725"/>
              <a:gd name="connsiteY4" fmla="*/ 937260 h 937260"/>
              <a:gd name="connsiteX5" fmla="*/ 19401 w 1848725"/>
              <a:gd name="connsiteY5" fmla="*/ 884251 h 937260"/>
              <a:gd name="connsiteX6" fmla="*/ 1353426 w 1848725"/>
              <a:gd name="connsiteY6" fmla="*/ 0 h 9372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8725" h="937260">
                <a:moveTo>
                  <a:pt x="1353426" y="0"/>
                </a:moveTo>
                <a:cubicBezTo>
                  <a:pt x="1503351" y="0"/>
                  <a:pt x="1647953" y="22788"/>
                  <a:pt x="1783958" y="65090"/>
                </a:cubicBezTo>
                <a:lnTo>
                  <a:pt x="1848725" y="90609"/>
                </a:lnTo>
                <a:lnTo>
                  <a:pt x="1848725" y="937260"/>
                </a:lnTo>
                <a:lnTo>
                  <a:pt x="0" y="937260"/>
                </a:lnTo>
                <a:lnTo>
                  <a:pt x="19401" y="884251"/>
                </a:lnTo>
                <a:cubicBezTo>
                  <a:pt x="239189" y="364614"/>
                  <a:pt x="753728" y="0"/>
                  <a:pt x="1353426" y="0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noFill/>
          </a:ln>
          <a:effectLst>
            <a:outerShdw blurRad="127000" sx="105000" sy="105000" algn="ctr" rotWithShape="0">
              <a:schemeClr val="accent4">
                <a:lumMod val="75000"/>
                <a:alpha val="2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lIns="91440" tIns="107950" rIns="612140" bIns="396240" numCol="1" spcCol="0" rtlCol="0" fromWordArt="0" anchor="ctr" anchorCtr="0" forceAA="0" compatLnSpc="1">
            <a:norm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en-US" altLang="zh-CN" sz="1400" b="1">
              <a:solidFill>
                <a:schemeClr val="lt1"/>
              </a:solidFill>
              <a:latin typeface="+mj-ea"/>
              <a:ea typeface="+mj-ea"/>
              <a:sym typeface="+mn-ea"/>
            </a:endParaRPr>
          </a:p>
        </p:txBody>
      </p:sp>
      <p:sp>
        <p:nvSpPr>
          <p:cNvPr id="278" name="矩形 277"/>
          <p:cNvSpPr/>
          <p:nvPr>
            <p:custDataLst>
              <p:tags r:id="rId6"/>
            </p:custDataLst>
          </p:nvPr>
        </p:nvSpPr>
        <p:spPr>
          <a:xfrm>
            <a:off x="752042" y="1679090"/>
            <a:ext cx="3002791" cy="56881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chemeClr val="tx1"/>
                </a:solidFill>
                <a:latin typeface="+mn-ea"/>
                <a:cs typeface="微软雅黑" panose="020B0503020204020204" charset="-122"/>
                <a:sym typeface="+mn-ea"/>
              </a:rPr>
              <a:t>01 </a:t>
            </a:r>
            <a:r>
              <a:rPr lang="zh-CN" altLang="en-US" sz="2400" b="1" dirty="0">
                <a:solidFill>
                  <a:schemeClr val="tx1"/>
                </a:solidFill>
                <a:latin typeface="+mn-ea"/>
                <a:cs typeface="微软雅黑" panose="020B0503020204020204" charset="-122"/>
              </a:rPr>
              <a:t>觀建築</a:t>
            </a:r>
            <a:r>
              <a:rPr lang="en-US" altLang="zh-CN" sz="2400" b="1" dirty="0">
                <a:solidFill>
                  <a:schemeClr val="tx1"/>
                </a:solidFill>
                <a:latin typeface="+mn-ea"/>
                <a:cs typeface="微软雅黑" panose="020B0503020204020204" charset="-122"/>
              </a:rPr>
              <a:t> · </a:t>
            </a:r>
            <a:r>
              <a:rPr lang="zh-CN" altLang="en-US" sz="2400" b="1" dirty="0">
                <a:solidFill>
                  <a:schemeClr val="tx1"/>
                </a:solidFill>
                <a:latin typeface="+mn-ea"/>
                <a:cs typeface="微软雅黑" panose="020B0503020204020204" charset="-122"/>
              </a:rPr>
              <a:t>初識長城</a:t>
            </a:r>
          </a:p>
        </p:txBody>
      </p:sp>
      <p:sp>
        <p:nvSpPr>
          <p:cNvPr id="280" name="矩形 279"/>
          <p:cNvSpPr/>
          <p:nvPr>
            <p:custDataLst>
              <p:tags r:id="rId7"/>
            </p:custDataLst>
          </p:nvPr>
        </p:nvSpPr>
        <p:spPr>
          <a:xfrm>
            <a:off x="688402" y="3800294"/>
            <a:ext cx="3127375" cy="720090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软雅黑" panose="020B0503020204020204" charset="-122"/>
                <a:sym typeface="+mn-ea"/>
              </a:rPr>
              <a:t>03 </a:t>
            </a:r>
            <a:r>
              <a:rPr lang="zh-CN" altLang="en-US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软雅黑" panose="020B0503020204020204" charset="-122"/>
              </a:rPr>
              <a:t>懂安全</a:t>
            </a:r>
            <a:r>
              <a:rPr lang="en-US" altLang="zh-CN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软雅黑" panose="020B0503020204020204" charset="-122"/>
              </a:rPr>
              <a:t> · </a:t>
            </a:r>
            <a:r>
              <a:rPr lang="zh-CN" altLang="en-US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软雅黑" panose="020B0503020204020204" charset="-122"/>
              </a:rPr>
              <a:t>守護家園</a:t>
            </a:r>
            <a:endParaRPr lang="zh-CN" altLang="en-US" sz="2400" b="1" dirty="0">
              <a:solidFill>
                <a:schemeClr val="tx2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微软雅黑" panose="020B0503020204020204" charset="-122"/>
            </a:endParaRPr>
          </a:p>
        </p:txBody>
      </p:sp>
      <p:sp>
        <p:nvSpPr>
          <p:cNvPr id="282" name="椭圆 281"/>
          <p:cNvSpPr/>
          <p:nvPr>
            <p:custDataLst>
              <p:tags r:id="rId8"/>
            </p:custDataLst>
          </p:nvPr>
        </p:nvSpPr>
        <p:spPr>
          <a:xfrm>
            <a:off x="4066539" y="1918633"/>
            <a:ext cx="219020" cy="219020"/>
          </a:xfrm>
          <a:prstGeom prst="ellipse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83" name="椭圆 282"/>
          <p:cNvSpPr/>
          <p:nvPr>
            <p:custDataLst>
              <p:tags r:id="rId9"/>
            </p:custDataLst>
          </p:nvPr>
        </p:nvSpPr>
        <p:spPr>
          <a:xfrm>
            <a:off x="4138276" y="1990369"/>
            <a:ext cx="75546" cy="7554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cxnSp>
        <p:nvCxnSpPr>
          <p:cNvPr id="284" name="直接连接符 283"/>
          <p:cNvCxnSpPr/>
          <p:nvPr>
            <p:custDataLst>
              <p:tags r:id="rId10"/>
            </p:custDataLst>
          </p:nvPr>
        </p:nvCxnSpPr>
        <p:spPr>
          <a:xfrm>
            <a:off x="3845615" y="2028460"/>
            <a:ext cx="220924" cy="0"/>
          </a:xfrm>
          <a:prstGeom prst="line">
            <a:avLst/>
          </a:prstGeom>
          <a:ln>
            <a:solidFill>
              <a:schemeClr val="accent3">
                <a:alpha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5" name="椭圆 284"/>
          <p:cNvSpPr/>
          <p:nvPr>
            <p:custDataLst>
              <p:tags r:id="rId11"/>
            </p:custDataLst>
          </p:nvPr>
        </p:nvSpPr>
        <p:spPr>
          <a:xfrm>
            <a:off x="4080505" y="4230719"/>
            <a:ext cx="219020" cy="219020"/>
          </a:xfrm>
          <a:prstGeom prst="ellipse">
            <a:avLst/>
          </a:prstGeom>
          <a:solidFill>
            <a:schemeClr val="accent4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86" name="椭圆 285"/>
          <p:cNvSpPr/>
          <p:nvPr>
            <p:custDataLst>
              <p:tags r:id="rId12"/>
            </p:custDataLst>
          </p:nvPr>
        </p:nvSpPr>
        <p:spPr>
          <a:xfrm>
            <a:off x="4152242" y="4302455"/>
            <a:ext cx="75546" cy="7554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cxnSp>
        <p:nvCxnSpPr>
          <p:cNvPr id="287" name="直接连接符 286"/>
          <p:cNvCxnSpPr/>
          <p:nvPr>
            <p:custDataLst>
              <p:tags r:id="rId13"/>
            </p:custDataLst>
          </p:nvPr>
        </p:nvCxnSpPr>
        <p:spPr>
          <a:xfrm>
            <a:off x="3859581" y="4340546"/>
            <a:ext cx="220924" cy="0"/>
          </a:xfrm>
          <a:prstGeom prst="line">
            <a:avLst/>
          </a:prstGeom>
          <a:ln>
            <a:solidFill>
              <a:schemeClr val="accent4">
                <a:alpha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8" name="矩形 287"/>
          <p:cNvSpPr/>
          <p:nvPr>
            <p:custDataLst>
              <p:tags r:id="rId14"/>
            </p:custDataLst>
          </p:nvPr>
        </p:nvSpPr>
        <p:spPr>
          <a:xfrm>
            <a:off x="8590051" y="1485797"/>
            <a:ext cx="3010410" cy="71990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软雅黑" panose="020B0503020204020204" charset="-122"/>
                <a:sym typeface="+mn-ea"/>
              </a:rPr>
              <a:t>02 </a:t>
            </a:r>
            <a:r>
              <a:rPr lang="zh-CN" altLang="en-US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软雅黑" panose="020B0503020204020204" charset="-122"/>
              </a:rPr>
              <a:t>明歷史</a:t>
            </a:r>
            <a:r>
              <a:rPr lang="en-US" altLang="zh-CN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软雅黑" panose="020B0503020204020204" charset="-122"/>
              </a:rPr>
              <a:t> · </a:t>
            </a:r>
            <a:r>
              <a:rPr lang="zh-CN" altLang="en-US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软雅黑" panose="020B0503020204020204" charset="-122"/>
              </a:rPr>
              <a:t>聆聽故事</a:t>
            </a:r>
          </a:p>
        </p:txBody>
      </p:sp>
      <p:sp>
        <p:nvSpPr>
          <p:cNvPr id="290" name="矩形 289"/>
          <p:cNvSpPr/>
          <p:nvPr>
            <p:custDataLst>
              <p:tags r:id="rId15"/>
            </p:custDataLst>
          </p:nvPr>
        </p:nvSpPr>
        <p:spPr>
          <a:xfrm>
            <a:off x="8590051" y="3800294"/>
            <a:ext cx="3010410" cy="65269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just">
              <a:spcBef>
                <a:spcPct val="0"/>
              </a:spcBef>
              <a:spcAft>
                <a:spcPct val="0"/>
              </a:spcAft>
            </a:pPr>
            <a:r>
              <a:rPr lang="en-US" altLang="zh-CN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软雅黑" panose="020B0503020204020204" charset="-122"/>
                <a:sym typeface="+mn-ea"/>
              </a:rPr>
              <a:t>04 </a:t>
            </a:r>
            <a:r>
              <a:rPr lang="zh-CN" altLang="en-US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软雅黑" panose="020B0503020204020204" charset="-122"/>
                <a:sym typeface="+mn-ea"/>
              </a:rPr>
              <a:t>愛中華</a:t>
            </a:r>
            <a:r>
              <a:rPr lang="en-US" altLang="zh-CN" sz="2400" b="1" dirty="0">
                <a:solidFill>
                  <a:schemeClr val="tx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微软雅黑" panose="020B0503020204020204" charset="-122"/>
                <a:sym typeface="+mn-ea"/>
              </a:rPr>
              <a:t> · </a:t>
            </a:r>
            <a:r>
              <a:rPr lang="zh-TW" altLang="en-US" sz="24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微软雅黑" panose="020B0503020204020204" charset="-122"/>
                <a:sym typeface="+mn-ea"/>
              </a:rPr>
              <a:t>保育長城</a:t>
            </a:r>
            <a:endParaRPr lang="zh-CN" altLang="en-US" sz="2400" b="1" dirty="0">
              <a:solidFill>
                <a:schemeClr val="tx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微软雅黑" panose="020B0503020204020204" charset="-122"/>
              <a:sym typeface="+mn-ea"/>
            </a:endParaRPr>
          </a:p>
        </p:txBody>
      </p:sp>
      <p:sp>
        <p:nvSpPr>
          <p:cNvPr id="292" name="椭圆 291"/>
          <p:cNvSpPr/>
          <p:nvPr>
            <p:custDataLst>
              <p:tags r:id="rId16"/>
            </p:custDataLst>
          </p:nvPr>
        </p:nvSpPr>
        <p:spPr>
          <a:xfrm>
            <a:off x="8055871" y="1924981"/>
            <a:ext cx="219020" cy="219020"/>
          </a:xfrm>
          <a:prstGeom prst="ellipse">
            <a:avLst/>
          </a:prstGeom>
          <a:solidFill>
            <a:schemeClr val="accent4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cxnSp>
        <p:nvCxnSpPr>
          <p:cNvPr id="294" name="直接连接符 293"/>
          <p:cNvCxnSpPr/>
          <p:nvPr>
            <p:custDataLst>
              <p:tags r:id="rId17"/>
            </p:custDataLst>
          </p:nvPr>
        </p:nvCxnSpPr>
        <p:spPr>
          <a:xfrm>
            <a:off x="8274891" y="2034808"/>
            <a:ext cx="220924" cy="0"/>
          </a:xfrm>
          <a:prstGeom prst="line">
            <a:avLst/>
          </a:prstGeom>
          <a:ln>
            <a:solidFill>
              <a:schemeClr val="accent4">
                <a:alpha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5" name="椭圆 294"/>
          <p:cNvSpPr/>
          <p:nvPr>
            <p:custDataLst>
              <p:tags r:id="rId18"/>
            </p:custDataLst>
          </p:nvPr>
        </p:nvSpPr>
        <p:spPr>
          <a:xfrm>
            <a:off x="8055871" y="4230719"/>
            <a:ext cx="219020" cy="219020"/>
          </a:xfrm>
          <a:prstGeom prst="ellipse">
            <a:avLst/>
          </a:prstGeom>
          <a:solidFill>
            <a:schemeClr val="accent3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96" name="椭圆 295"/>
          <p:cNvSpPr/>
          <p:nvPr>
            <p:custDataLst>
              <p:tags r:id="rId19"/>
            </p:custDataLst>
          </p:nvPr>
        </p:nvSpPr>
        <p:spPr>
          <a:xfrm>
            <a:off x="8127608" y="4302455"/>
            <a:ext cx="75546" cy="75546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cxnSp>
        <p:nvCxnSpPr>
          <p:cNvPr id="297" name="直接连接符 296"/>
          <p:cNvCxnSpPr/>
          <p:nvPr>
            <p:custDataLst>
              <p:tags r:id="rId20"/>
            </p:custDataLst>
          </p:nvPr>
        </p:nvCxnSpPr>
        <p:spPr>
          <a:xfrm>
            <a:off x="8274891" y="4340546"/>
            <a:ext cx="220924" cy="0"/>
          </a:xfrm>
          <a:prstGeom prst="line">
            <a:avLst/>
          </a:prstGeom>
          <a:ln>
            <a:solidFill>
              <a:schemeClr val="accent3">
                <a:alpha val="6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8" name="图片 16" descr="343439383331313b343532303033323bd3a6d3c3b9dcc0ed"/>
          <p:cNvPicPr>
            <a:picLocks noChangeAspect="1"/>
          </p:cNvPicPr>
          <p:nvPr>
            <p:custDataLst>
              <p:tags r:id="rId21"/>
            </p:custDataLst>
          </p:nvPr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7090915" y="2882319"/>
            <a:ext cx="288217" cy="288217"/>
          </a:xfrm>
          <a:prstGeom prst="rect">
            <a:avLst/>
          </a:prstGeom>
        </p:spPr>
      </p:pic>
      <p:pic>
        <p:nvPicPr>
          <p:cNvPr id="299" name="图片 23" descr="343439383331313b343532303034303bcffacadbb9dcc0ed"/>
          <p:cNvPicPr>
            <a:picLocks noChangeAspect="1"/>
          </p:cNvPicPr>
          <p:nvPr>
            <p:custDataLst>
              <p:tags r:id="rId22"/>
            </p:custDataLst>
          </p:nvPr>
        </p:nvPicPr>
        <p:blipFill>
          <a:blip r:embed="rId31">
            <a:extLst>
              <a:ext uri="{96DAC541-7B7A-43D3-8B79-37D633B846F1}">
                <asvg:svgBlip xmlns:asvg="http://schemas.microsoft.com/office/drawing/2016/SVG/main" r:embed="rId32"/>
              </a:ext>
            </a:extLst>
          </a:blip>
          <a:stretch>
            <a:fillRect/>
          </a:stretch>
        </p:blipFill>
        <p:spPr>
          <a:xfrm>
            <a:off x="5812348" y="2154793"/>
            <a:ext cx="288217" cy="288217"/>
          </a:xfrm>
          <a:prstGeom prst="rect">
            <a:avLst/>
          </a:prstGeom>
        </p:spPr>
      </p:pic>
      <p:pic>
        <p:nvPicPr>
          <p:cNvPr id="300" name="图片 15" descr="343439383331313b343532303033313bd3a6d3c3c9ccb3c7"/>
          <p:cNvPicPr>
            <a:picLocks noChangeAspect="1"/>
          </p:cNvPicPr>
          <p:nvPr>
            <p:custDataLst>
              <p:tags r:id="rId23"/>
            </p:custDataLst>
          </p:nvPr>
        </p:nvPicPr>
        <p:blipFill>
          <a:blip r:embed="rId33">
            <a:extLst>
              <a:ext uri="{96DAC541-7B7A-43D3-8B79-37D633B846F1}">
                <asvg:svgBlip xmlns:asvg="http://schemas.microsoft.com/office/drawing/2016/SVG/main" r:embed="rId34"/>
              </a:ext>
            </a:extLst>
          </a:blip>
          <a:stretch>
            <a:fillRect/>
          </a:stretch>
        </p:blipFill>
        <p:spPr>
          <a:xfrm>
            <a:off x="6379894" y="4098672"/>
            <a:ext cx="288217" cy="288217"/>
          </a:xfrm>
          <a:prstGeom prst="rect">
            <a:avLst/>
          </a:prstGeom>
        </p:spPr>
      </p:pic>
      <p:pic>
        <p:nvPicPr>
          <p:cNvPr id="301" name="图片 12" descr="343439383331313b343532303032383bbfcdbba7b9dcc0ed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35">
            <a:extLst>
              <a:ext uri="{96DAC541-7B7A-43D3-8B79-37D633B846F1}">
                <asvg:svgBlip xmlns:asvg="http://schemas.microsoft.com/office/drawing/2016/SVG/main" r:embed="rId36"/>
              </a:ext>
            </a:extLst>
          </a:blip>
          <a:stretch>
            <a:fillRect/>
          </a:stretch>
        </p:blipFill>
        <p:spPr>
          <a:xfrm>
            <a:off x="5014354" y="3326072"/>
            <a:ext cx="288217" cy="288217"/>
          </a:xfrm>
          <a:prstGeom prst="rect">
            <a:avLst/>
          </a:prstGeom>
        </p:spPr>
      </p:pic>
      <p:sp>
        <p:nvSpPr>
          <p:cNvPr id="303" name="文本框 302"/>
          <p:cNvSpPr txBox="1"/>
          <p:nvPr/>
        </p:nvSpPr>
        <p:spPr>
          <a:xfrm>
            <a:off x="907477" y="456821"/>
            <a:ext cx="2216724" cy="707886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solidFill>
              <a:schemeClr val="tx1"/>
            </a:solidFill>
            <a:prstDash val="sysDash"/>
          </a:ln>
        </p:spPr>
        <p:txBody>
          <a:bodyPr wrap="square" rtlCol="0">
            <a:spAutoFit/>
          </a:bodyPr>
          <a:lstStyle/>
          <a:p>
            <a:r>
              <a:rPr lang="zh-CN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課堂</a:t>
            </a:r>
            <a:r>
              <a:rPr lang="zh-TW" altLang="en-US" sz="4000" b="1" dirty="0">
                <a:latin typeface="微軟正黑體" panose="020B0604030504040204" pitchFamily="34" charset="-120"/>
                <a:ea typeface="微軟正黑體" panose="020B0604030504040204" pitchFamily="34" charset="-120"/>
                <a:sym typeface="+mn-ea"/>
              </a:rPr>
              <a:t>結構</a:t>
            </a:r>
            <a:endParaRPr lang="zh-CN" altLang="en-US" sz="4000" b="1" dirty="0">
              <a:latin typeface="微軟正黑體" panose="020B0604030504040204" pitchFamily="34" charset="-120"/>
              <a:ea typeface="微軟正黑體" panose="020B0604030504040204" pitchFamily="34" charset="-120"/>
              <a:sym typeface="+mn-ea"/>
            </a:endParaRPr>
          </a:p>
        </p:txBody>
      </p:sp>
      <p:sp>
        <p:nvSpPr>
          <p:cNvPr id="31" name="椭圆 285">
            <a:extLst>
              <a:ext uri="{FF2B5EF4-FFF2-40B4-BE49-F238E27FC236}">
                <a16:creationId xmlns:a16="http://schemas.microsoft.com/office/drawing/2014/main" id="{C131E372-61D6-4DE4-9002-D7FE4453D32F}"/>
              </a:ext>
            </a:extLst>
          </p:cNvPr>
          <p:cNvSpPr/>
          <p:nvPr>
            <p:custDataLst>
              <p:tags r:id="rId25"/>
            </p:custDataLst>
          </p:nvPr>
        </p:nvSpPr>
        <p:spPr>
          <a:xfrm>
            <a:off x="8127608" y="1990369"/>
            <a:ext cx="75546" cy="75546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25000" lnSpcReduction="20000"/>
          </a:bodyPr>
          <a:lstStyle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635849" y="837221"/>
            <a:ext cx="3080385" cy="47789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noAutofit/>
          </a:bodyPr>
          <a:lstStyle/>
          <a:p>
            <a:r>
              <a:rPr lang="en-US" altLang="zh-CN" b="1" dirty="0">
                <a:latin typeface="+mn-ea"/>
              </a:rPr>
              <a:t>  </a:t>
            </a:r>
            <a:r>
              <a:rPr lang="en-US" altLang="zh-CN" sz="2400" b="1" dirty="0">
                <a:solidFill>
                  <a:schemeClr val="bg1"/>
                </a:solidFill>
                <a:latin typeface="+mn-ea"/>
                <a:cs typeface="微软雅黑" panose="020B0503020204020204" charset="-122"/>
              </a:rPr>
              <a:t>1. </a:t>
            </a:r>
            <a:r>
              <a:rPr lang="zh-CN" altLang="en-US" sz="2400" b="1" dirty="0">
                <a:solidFill>
                  <a:schemeClr val="bg1"/>
                </a:solidFill>
                <a:latin typeface="+mn-ea"/>
                <a:cs typeface="微软雅黑" panose="020B0503020204020204" charset="-122"/>
              </a:rPr>
              <a:t>觀</a:t>
            </a:r>
            <a:r>
              <a:rPr lang="zh-CN" altLang="en-US" sz="2400" b="1" dirty="0">
                <a:solidFill>
                  <a:schemeClr val="bg1"/>
                </a:solidFill>
                <a:latin typeface="+mn-ea"/>
                <a:cs typeface="微软雅黑" panose="020B0503020204020204" charset="-122"/>
                <a:sym typeface="+mn-ea"/>
              </a:rPr>
              <a:t>建築</a:t>
            </a:r>
            <a:r>
              <a:rPr lang="en-US" altLang="zh-CN" sz="2400" b="1" dirty="0">
                <a:solidFill>
                  <a:schemeClr val="bg1"/>
                </a:solidFill>
                <a:latin typeface="+mn-ea"/>
                <a:cs typeface="微软雅黑" panose="020B0503020204020204" charset="-122"/>
                <a:sym typeface="+mn-ea"/>
              </a:rPr>
              <a:t> · </a:t>
            </a:r>
            <a:r>
              <a:rPr lang="zh-CN" altLang="en-US" sz="2400" b="1" dirty="0">
                <a:solidFill>
                  <a:schemeClr val="bg1"/>
                </a:solidFill>
                <a:latin typeface="+mn-ea"/>
                <a:cs typeface="微软雅黑" panose="020B0503020204020204" charset="-122"/>
                <a:sym typeface="+mn-ea"/>
              </a:rPr>
              <a:t>初識長城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4637769" y="949167"/>
            <a:ext cx="7139155" cy="22404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🎬</a:t>
            </a:r>
            <a:r>
              <a:rPr lang="en-US" altLang="zh-CN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 </a:t>
            </a:r>
            <a:r>
              <a:rPr lang="zh-TW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掃描以下</a:t>
            </a:r>
            <a:r>
              <a:rPr lang="zh-CN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二維碼，觀看</a:t>
            </a:r>
            <a:r>
              <a:rPr lang="en-US" altLang="zh-CN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CN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修繕長城有多難？</a:t>
            </a:r>
            <a:r>
              <a:rPr lang="en-US" altLang="zh-CN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CN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（</a:t>
            </a:r>
            <a:r>
              <a:rPr lang="en-US" altLang="zh-CN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00:00-02:02</a:t>
            </a:r>
            <a:r>
              <a:rPr lang="zh-CN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）</a:t>
            </a:r>
            <a:r>
              <a:rPr lang="en-US" altLang="zh-TW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zh-CN" altLang="en-US" sz="2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並回答問題。</a:t>
            </a:r>
            <a:endParaRPr lang="en-US" altLang="zh-CN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indent="0" fontAlgn="auto">
              <a:lnSpc>
                <a:spcPct val="150000"/>
              </a:lnSpc>
            </a:pPr>
            <a:r>
              <a:rPr lang="en-US" altLang="zh-CN" sz="2400" dirty="0">
                <a:latin typeface="微軟正黑體" panose="020B0604030504040204" pitchFamily="34" charset="-120"/>
                <a:ea typeface="微軟正黑體" panose="020B0604030504040204" pitchFamily="34" charset="-120"/>
                <a:hlinkClick r:id="rId3"/>
              </a:rPr>
              <a:t>https://chinacurrent.com/hk/story/24401/restoration-the-great-wall-of-china  </a:t>
            </a:r>
            <a:endParaRPr lang="zh-CN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4382050" y="491037"/>
            <a:ext cx="7394874" cy="4883851"/>
          </a:xfrm>
          <a:prstGeom prst="roundRect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字方塊 10">
            <a:extLst>
              <a:ext uri="{FF2B5EF4-FFF2-40B4-BE49-F238E27FC236}">
                <a16:creationId xmlns:a16="http://schemas.microsoft.com/office/drawing/2014/main" id="{56B68BE0-EB4B-4A74-941D-810BB85D1A59}"/>
              </a:ext>
            </a:extLst>
          </p:cNvPr>
          <p:cNvSpPr txBox="1"/>
          <p:nvPr/>
        </p:nvSpPr>
        <p:spPr>
          <a:xfrm>
            <a:off x="4662164" y="5577853"/>
            <a:ext cx="7114760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資料來源</a:t>
            </a:r>
            <a:r>
              <a:rPr lang="en-US" altLang="zh-TW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︰</a:t>
            </a:r>
          </a:p>
          <a:p>
            <a:r>
              <a:rPr lang="en-US" altLang="zh-CN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The China Current </a:t>
            </a:r>
            <a:r>
              <a:rPr lang="zh-CN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當代中國</a:t>
            </a:r>
            <a:r>
              <a:rPr lang="zh-TW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r>
              <a:rPr lang="en-US" altLang="zh-CN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《</a:t>
            </a:r>
            <a:r>
              <a:rPr lang="zh-CN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修繕長城有多難</a:t>
            </a:r>
            <a:r>
              <a:rPr lang="en-US" altLang="zh-CN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》</a:t>
            </a:r>
            <a:r>
              <a:rPr lang="zh-CN" altLang="en-US" sz="14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zh-HK" altLang="en-US" sz="1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3A848C7-8D54-4425-82F7-4D58E8B1ABC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095" y="3264878"/>
            <a:ext cx="2034784" cy="2034784"/>
          </a:xfrm>
          <a:prstGeom prst="rect">
            <a:avLst/>
          </a:prstGeom>
        </p:spPr>
      </p:pic>
      <p:pic>
        <p:nvPicPr>
          <p:cNvPr id="4" name="圖片 3">
            <a:extLst>
              <a:ext uri="{FF2B5EF4-FFF2-40B4-BE49-F238E27FC236}">
                <a16:creationId xmlns:a16="http://schemas.microsoft.com/office/drawing/2014/main" id="{00251E75-87D2-41A0-ADB1-4998D52A19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00" y="1810715"/>
            <a:ext cx="4259484" cy="238438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黑暗中亮着的电脑绘图&#10;&#10;中度可信度描述已自动生成"/>
          <p:cNvPicPr>
            <a:picLocks noChangeAspect="1"/>
          </p:cNvPicPr>
          <p:nvPr/>
        </p:nvPicPr>
        <p:blipFill rotWithShape="1">
          <a:blip r:embed="rId3" cstate="email"/>
          <a:srcRect l="-7514"/>
          <a:stretch>
            <a:fillRect/>
          </a:stretch>
        </p:blipFill>
        <p:spPr>
          <a:xfrm>
            <a:off x="7104038" y="2983140"/>
            <a:ext cx="1667499" cy="112156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3581029" y="685763"/>
            <a:ext cx="8504860" cy="5266288"/>
            <a:chOff x="4724" y="1086"/>
            <a:chExt cx="13918" cy="7436"/>
          </a:xfrm>
        </p:grpSpPr>
        <p:sp>
          <p:nvSpPr>
            <p:cNvPr id="3" name="圆角矩形 2"/>
            <p:cNvSpPr/>
            <p:nvPr/>
          </p:nvSpPr>
          <p:spPr>
            <a:xfrm>
              <a:off x="4724" y="1086"/>
              <a:ext cx="13918" cy="7436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0">
              <a:srgbClr val="FFFFFF"/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5086" y="1428"/>
              <a:ext cx="13196" cy="678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5296" y="1994"/>
              <a:ext cx="12334" cy="1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latin typeface="+mn-ea"/>
                  <a:cs typeface="微软雅黑" panose="020B0503020204020204" charset="-122"/>
                  <a:sym typeface="+mn-ea"/>
                </a:rPr>
                <a:t>1. </a:t>
              </a:r>
              <a:r>
                <a:rPr lang="zh-CN" altLang="en-US" sz="2400" dirty="0">
                  <a:latin typeface="+mn-ea"/>
                  <a:cs typeface="微软雅黑" panose="020B0503020204020204" charset="-122"/>
                  <a:sym typeface="+mn-ea"/>
                </a:rPr>
                <a:t>我國的萬里長城至今已有超過（</a:t>
              </a:r>
              <a:r>
                <a:rPr lang="en-US" altLang="zh-CN" sz="2400" dirty="0">
                  <a:latin typeface="+mn-ea"/>
                  <a:cs typeface="微软雅黑" panose="020B0503020204020204" charset="-122"/>
                  <a:sym typeface="+mn-ea"/>
                </a:rPr>
                <a:t>         </a:t>
              </a:r>
              <a:r>
                <a:rPr lang="zh-CN" altLang="en-US" sz="2400" dirty="0">
                  <a:latin typeface="+mn-ea"/>
                  <a:cs typeface="微软雅黑" panose="020B0503020204020204" charset="-122"/>
                  <a:sym typeface="+mn-ea"/>
                </a:rPr>
                <a:t>）年的歷史。</a:t>
              </a:r>
              <a:endParaRPr lang="zh-CN" altLang="en-US" sz="2400" dirty="0">
                <a:latin typeface="+mn-ea"/>
                <a:cs typeface="微软雅黑" panose="020B0503020204020204" charset="-122"/>
              </a:endParaRPr>
            </a:p>
            <a:p>
              <a:r>
                <a:rPr lang="en-US" altLang="zh-CN" sz="2400" dirty="0">
                  <a:latin typeface="+mn-ea"/>
                  <a:cs typeface="微软雅黑" panose="020B0503020204020204" charset="-122"/>
                  <a:sym typeface="+mn-ea"/>
                </a:rPr>
                <a:t>    A. 1 000         B. 2 000           C. 3 000</a:t>
              </a:r>
              <a:endParaRPr lang="zh-CN" altLang="en-US" sz="2400" dirty="0">
                <a:latin typeface="+mn-ea"/>
                <a:cs typeface="微软雅黑" panose="020B0503020204020204" charset="-122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5296" y="5870"/>
              <a:ext cx="12662" cy="1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latin typeface="+mn-ea"/>
                  <a:cs typeface="微软雅黑" panose="020B0503020204020204" charset="-122"/>
                  <a:sym typeface="+mn-ea"/>
                </a:rPr>
                <a:t>3.</a:t>
              </a:r>
              <a:r>
                <a:rPr lang="en-US" altLang="en-US" sz="2400" dirty="0">
                  <a:latin typeface="+mn-ea"/>
                  <a:cs typeface="微软雅黑" panose="020B0503020204020204" charset="-122"/>
                  <a:sym typeface="+mn-ea"/>
                </a:rPr>
                <a:t> </a:t>
              </a:r>
              <a:r>
                <a:rPr lang="zh-CN" altLang="en-US" sz="2400" dirty="0">
                  <a:latin typeface="+mn-ea"/>
                  <a:cs typeface="微软雅黑" panose="020B0503020204020204" charset="-122"/>
                  <a:sym typeface="+mn-ea"/>
                </a:rPr>
                <a:t>長城的（</a:t>
              </a:r>
              <a:r>
                <a:rPr lang="en-US" altLang="zh-CN" sz="2400" dirty="0">
                  <a:latin typeface="+mn-ea"/>
                  <a:cs typeface="微软雅黑" panose="020B0503020204020204" charset="-122"/>
                  <a:sym typeface="+mn-ea"/>
                </a:rPr>
                <a:t>         </a:t>
              </a:r>
              <a:r>
                <a:rPr lang="zh-CN" altLang="en-US" sz="2400" dirty="0">
                  <a:latin typeface="+mn-ea"/>
                  <a:cs typeface="微软雅黑" panose="020B0503020204020204" charset="-122"/>
                  <a:sym typeface="+mn-ea"/>
                </a:rPr>
                <a:t>） 有防禦設施和城門，用來查驗通過的 </a:t>
              </a:r>
              <a:endParaRPr lang="en-US" altLang="zh-CN" sz="2400" dirty="0">
                <a:latin typeface="+mn-ea"/>
                <a:cs typeface="微软雅黑" panose="020B0503020204020204" charset="-122"/>
                <a:sym typeface="+mn-ea"/>
              </a:endParaRPr>
            </a:p>
            <a:p>
              <a:r>
                <a:rPr lang="en-US" altLang="zh-CN" sz="2400" dirty="0">
                  <a:latin typeface="+mn-ea"/>
                  <a:cs typeface="微软雅黑" panose="020B0503020204020204" charset="-122"/>
                  <a:sym typeface="+mn-ea"/>
                </a:rPr>
                <a:t>    </a:t>
              </a:r>
              <a:r>
                <a:rPr lang="zh-CN" altLang="en-US" sz="2400" dirty="0">
                  <a:latin typeface="+mn-ea"/>
                  <a:cs typeface="微软雅黑" panose="020B0503020204020204" charset="-122"/>
                  <a:sym typeface="+mn-ea"/>
                </a:rPr>
                <a:t>商旅和行人。</a:t>
              </a:r>
              <a:endParaRPr lang="zh-CN" altLang="en-US" sz="2400" dirty="0">
                <a:latin typeface="+mn-ea"/>
                <a:cs typeface="微软雅黑" panose="020B0503020204020204" charset="-122"/>
              </a:endParaRPr>
            </a:p>
            <a:p>
              <a:r>
                <a:rPr lang="en-US" altLang="zh-CN" sz="2400" dirty="0">
                  <a:latin typeface="+mn-ea"/>
                  <a:cs typeface="微软雅黑" panose="020B0503020204020204" charset="-122"/>
                  <a:sym typeface="+mn-ea"/>
                </a:rPr>
                <a:t>    A. </a:t>
              </a:r>
              <a:r>
                <a:rPr lang="zh-CN" altLang="en-US" sz="2400" dirty="0">
                  <a:latin typeface="+mn-ea"/>
                  <a:cs typeface="微软雅黑" panose="020B0503020204020204" charset="-122"/>
                  <a:sym typeface="+mn-ea"/>
                </a:rPr>
                <a:t>關口</a:t>
              </a:r>
              <a:r>
                <a:rPr lang="en-US" altLang="zh-CN" sz="2400" dirty="0">
                  <a:latin typeface="+mn-ea"/>
                  <a:cs typeface="微软雅黑" panose="020B0503020204020204" charset="-122"/>
                  <a:sym typeface="+mn-ea"/>
                </a:rPr>
                <a:t>            B. </a:t>
              </a:r>
              <a:r>
                <a:rPr lang="zh-CN" altLang="en-US" sz="2400" dirty="0">
                  <a:latin typeface="+mn-ea"/>
                  <a:cs typeface="微软雅黑" panose="020B0503020204020204" charset="-122"/>
                  <a:sym typeface="+mn-ea"/>
                </a:rPr>
                <a:t>烽火台         </a:t>
              </a:r>
              <a:r>
                <a:rPr lang="en-US" altLang="zh-CN" sz="2400" dirty="0">
                  <a:latin typeface="+mn-ea"/>
                  <a:cs typeface="微软雅黑" panose="020B0503020204020204" charset="-122"/>
                  <a:sym typeface="+mn-ea"/>
                </a:rPr>
                <a:t>C. </a:t>
              </a:r>
              <a:r>
                <a:rPr lang="zh-CN" altLang="en-US" sz="2400" dirty="0">
                  <a:latin typeface="+mn-ea"/>
                  <a:cs typeface="微软雅黑" panose="020B0503020204020204" charset="-122"/>
                  <a:sym typeface="+mn-ea"/>
                </a:rPr>
                <a:t>垛牆</a:t>
              </a: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5191" y="3851"/>
              <a:ext cx="12767" cy="1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lnSpc>
                  <a:spcPts val="3360"/>
                </a:lnSpc>
              </a:pPr>
              <a:r>
                <a:rPr lang="en-US" altLang="zh-CN" sz="2400" dirty="0">
                  <a:latin typeface="+mn-ea"/>
                  <a:cs typeface="微软雅黑" panose="020B0503020204020204" charset="-122"/>
                  <a:sym typeface="+mn-ea"/>
                </a:rPr>
                <a:t>2. </a:t>
              </a:r>
              <a:r>
                <a:rPr lang="zh-CN" altLang="en-US" sz="2400" dirty="0">
                  <a:latin typeface="+mn-ea"/>
                  <a:cs typeface="微软雅黑" panose="020B0503020204020204" charset="-122"/>
                  <a:sym typeface="+mn-ea"/>
                </a:rPr>
                <a:t>我國有</a:t>
              </a:r>
              <a:r>
                <a:rPr lang="en-US" altLang="zh-CN" sz="2400" dirty="0">
                  <a:latin typeface="+mn-ea"/>
                  <a:cs typeface="微软雅黑" panose="020B0503020204020204" charset="-122"/>
                  <a:sym typeface="+mn-ea"/>
                </a:rPr>
                <a:t>34</a:t>
              </a:r>
              <a:r>
                <a:rPr lang="zh-CN" altLang="en-US" sz="2400" dirty="0">
                  <a:latin typeface="+mn-ea"/>
                  <a:cs typeface="微软雅黑" panose="020B0503020204020204" charset="-122"/>
                  <a:sym typeface="+mn-ea"/>
                </a:rPr>
                <a:t>個省級行政區，長城橫跨了其中（</a:t>
              </a:r>
              <a:r>
                <a:rPr lang="en-US" altLang="zh-CN" sz="2400" dirty="0">
                  <a:latin typeface="+mn-ea"/>
                  <a:cs typeface="微软雅黑" panose="020B0503020204020204" charset="-122"/>
                  <a:sym typeface="+mn-ea"/>
                </a:rPr>
                <a:t>   </a:t>
              </a:r>
              <a:r>
                <a:rPr lang="zh-CN" altLang="en-US" sz="2400" dirty="0">
                  <a:latin typeface="+mn-ea"/>
                  <a:cs typeface="微软雅黑" panose="020B0503020204020204" charset="-122"/>
                  <a:sym typeface="+mn-ea"/>
                </a:rPr>
                <a:t>）個省份。</a:t>
              </a:r>
              <a:endParaRPr lang="en-US" altLang="zh-CN" sz="2400" dirty="0">
                <a:latin typeface="+mn-ea"/>
                <a:cs typeface="微软雅黑" panose="020B0503020204020204" charset="-122"/>
                <a:sym typeface="+mn-ea"/>
              </a:endParaRPr>
            </a:p>
            <a:p>
              <a:pPr indent="0" fontAlgn="auto">
                <a:lnSpc>
                  <a:spcPts val="3360"/>
                </a:lnSpc>
              </a:pPr>
              <a:r>
                <a:rPr lang="en-US" altLang="zh-CN" sz="2400" dirty="0">
                  <a:latin typeface="+mn-ea"/>
                  <a:cs typeface="微软雅黑" panose="020B0503020204020204" charset="-122"/>
                  <a:sym typeface="+mn-ea"/>
                </a:rPr>
                <a:t>     A. 13               B. 14                C. 15</a:t>
              </a:r>
              <a:endParaRPr lang="zh-CN" altLang="en-US" sz="2400" dirty="0">
                <a:latin typeface="+mn-ea"/>
                <a:cs typeface="微软雅黑" panose="020B0503020204020204" charset="-122"/>
              </a:endParaRPr>
            </a:p>
          </p:txBody>
        </p:sp>
      </p:grpSp>
      <p:pic>
        <p:nvPicPr>
          <p:cNvPr id="8" name="圖片 7">
            <a:extLst>
              <a:ext uri="{FF2B5EF4-FFF2-40B4-BE49-F238E27FC236}">
                <a16:creationId xmlns:a16="http://schemas.microsoft.com/office/drawing/2014/main" id="{18A2A1D2-0455-4C19-B350-BE16A8FEB0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5" y="2267239"/>
            <a:ext cx="3546304" cy="2212163"/>
          </a:xfrm>
          <a:prstGeom prst="rect">
            <a:avLst/>
          </a:prstGeom>
        </p:spPr>
      </p:pic>
      <p:sp>
        <p:nvSpPr>
          <p:cNvPr id="13" name="文本框 1">
            <a:extLst>
              <a:ext uri="{FF2B5EF4-FFF2-40B4-BE49-F238E27FC236}">
                <a16:creationId xmlns:a16="http://schemas.microsoft.com/office/drawing/2014/main" id="{E61DCD7B-2E5F-4EC1-B007-EA575E43F039}"/>
              </a:ext>
            </a:extLst>
          </p:cNvPr>
          <p:cNvSpPr txBox="1"/>
          <p:nvPr/>
        </p:nvSpPr>
        <p:spPr>
          <a:xfrm>
            <a:off x="244534" y="983022"/>
            <a:ext cx="3080385" cy="47789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noAutofit/>
          </a:bodyPr>
          <a:lstStyle/>
          <a:p>
            <a:r>
              <a:rPr lang="en-US" altLang="zh-CN" b="1" dirty="0">
                <a:latin typeface="+mn-ea"/>
              </a:rPr>
              <a:t>  </a:t>
            </a:r>
            <a:r>
              <a:rPr lang="en-US" altLang="zh-CN" sz="2400" b="1" dirty="0">
                <a:solidFill>
                  <a:schemeClr val="bg1"/>
                </a:solidFill>
                <a:latin typeface="+mn-ea"/>
                <a:cs typeface="微软雅黑" panose="020B0503020204020204" charset="-122"/>
              </a:rPr>
              <a:t>1. </a:t>
            </a:r>
            <a:r>
              <a:rPr lang="zh-CN" altLang="en-US" sz="2400" b="1" dirty="0">
                <a:solidFill>
                  <a:schemeClr val="bg1"/>
                </a:solidFill>
                <a:latin typeface="+mn-ea"/>
                <a:cs typeface="微软雅黑" panose="020B0503020204020204" charset="-122"/>
              </a:rPr>
              <a:t>觀</a:t>
            </a:r>
            <a:r>
              <a:rPr lang="zh-CN" altLang="en-US" sz="2400" b="1" dirty="0">
                <a:solidFill>
                  <a:schemeClr val="bg1"/>
                </a:solidFill>
                <a:latin typeface="+mn-ea"/>
                <a:cs typeface="微软雅黑" panose="020B0503020204020204" charset="-122"/>
                <a:sym typeface="+mn-ea"/>
              </a:rPr>
              <a:t>建築</a:t>
            </a:r>
            <a:r>
              <a:rPr lang="en-US" altLang="zh-CN" sz="2400" b="1" dirty="0">
                <a:solidFill>
                  <a:schemeClr val="bg1"/>
                </a:solidFill>
                <a:latin typeface="+mn-ea"/>
                <a:cs typeface="微软雅黑" panose="020B0503020204020204" charset="-122"/>
                <a:sym typeface="+mn-ea"/>
              </a:rPr>
              <a:t> · </a:t>
            </a:r>
            <a:r>
              <a:rPr lang="zh-CN" altLang="en-US" sz="2400" b="1" dirty="0">
                <a:solidFill>
                  <a:schemeClr val="bg1"/>
                </a:solidFill>
                <a:latin typeface="+mn-ea"/>
                <a:cs typeface="微软雅黑" panose="020B0503020204020204" charset="-122"/>
                <a:sym typeface="+mn-ea"/>
              </a:rPr>
              <a:t>初識長城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黑暗中亮着的电脑绘图&#10;&#10;中度可信度描述已自动生成"/>
          <p:cNvPicPr>
            <a:picLocks noChangeAspect="1"/>
          </p:cNvPicPr>
          <p:nvPr/>
        </p:nvPicPr>
        <p:blipFill rotWithShape="1">
          <a:blip r:embed="rId3" cstate="email"/>
          <a:srcRect l="-7514"/>
          <a:stretch>
            <a:fillRect/>
          </a:stretch>
        </p:blipFill>
        <p:spPr>
          <a:xfrm>
            <a:off x="7104038" y="2983140"/>
            <a:ext cx="1667499" cy="1121567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3581029" y="685763"/>
            <a:ext cx="8504860" cy="5266288"/>
            <a:chOff x="4724" y="1086"/>
            <a:chExt cx="13918" cy="7436"/>
          </a:xfrm>
        </p:grpSpPr>
        <p:sp>
          <p:nvSpPr>
            <p:cNvPr id="3" name="圆角矩形 2"/>
            <p:cNvSpPr/>
            <p:nvPr/>
          </p:nvSpPr>
          <p:spPr>
            <a:xfrm>
              <a:off x="4724" y="1086"/>
              <a:ext cx="13918" cy="7436"/>
            </a:xfrm>
            <a:prstGeom prst="roundRect">
              <a:avLst/>
            </a:prstGeom>
            <a:solidFill>
              <a:schemeClr val="accent3">
                <a:lumMod val="75000"/>
              </a:schemeClr>
            </a:solidFill>
          </p:spPr>
          <p:style>
            <a:lnRef idx="0">
              <a:srgbClr val="FFFFFF"/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5086" y="1428"/>
              <a:ext cx="13196" cy="6783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5" name="文本框 4"/>
            <p:cNvSpPr txBox="1"/>
            <p:nvPr/>
          </p:nvSpPr>
          <p:spPr>
            <a:xfrm>
              <a:off x="5296" y="1994"/>
              <a:ext cx="12334" cy="11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latin typeface="+mn-ea"/>
                  <a:cs typeface="微软雅黑" panose="020B0503020204020204" charset="-122"/>
                  <a:sym typeface="+mn-ea"/>
                </a:rPr>
                <a:t>1. </a:t>
              </a:r>
              <a:r>
                <a:rPr lang="zh-CN" altLang="en-US" sz="2400" dirty="0">
                  <a:latin typeface="+mn-ea"/>
                  <a:cs typeface="微软雅黑" panose="020B0503020204020204" charset="-122"/>
                  <a:sym typeface="+mn-ea"/>
                </a:rPr>
                <a:t>我國的萬里長城至今已有超過（</a:t>
              </a:r>
              <a:r>
                <a:rPr lang="en-US" altLang="zh-CN" sz="2400" dirty="0">
                  <a:latin typeface="+mn-ea"/>
                  <a:cs typeface="微软雅黑" panose="020B0503020204020204" charset="-122"/>
                  <a:sym typeface="+mn-ea"/>
                </a:rPr>
                <a:t>         </a:t>
              </a:r>
              <a:r>
                <a:rPr lang="zh-CN" altLang="en-US" sz="2400" dirty="0">
                  <a:latin typeface="+mn-ea"/>
                  <a:cs typeface="微软雅黑" panose="020B0503020204020204" charset="-122"/>
                  <a:sym typeface="+mn-ea"/>
                </a:rPr>
                <a:t>）年的歷史。</a:t>
              </a:r>
              <a:endParaRPr lang="zh-CN" altLang="en-US" sz="2400" dirty="0">
                <a:latin typeface="+mn-ea"/>
                <a:cs typeface="微软雅黑" panose="020B0503020204020204" charset="-122"/>
              </a:endParaRPr>
            </a:p>
            <a:p>
              <a:r>
                <a:rPr lang="en-US" altLang="zh-CN" sz="2400" dirty="0">
                  <a:latin typeface="+mn-ea"/>
                  <a:cs typeface="微软雅黑" panose="020B0503020204020204" charset="-122"/>
                  <a:sym typeface="+mn-ea"/>
                </a:rPr>
                <a:t>    A. 1 000         </a:t>
              </a:r>
              <a:r>
                <a:rPr lang="en-US" altLang="zh-CN" sz="2400" dirty="0">
                  <a:solidFill>
                    <a:srgbClr val="FF0000"/>
                  </a:solidFill>
                  <a:latin typeface="+mn-ea"/>
                  <a:cs typeface="微软雅黑" panose="020B0503020204020204" charset="-122"/>
                  <a:sym typeface="+mn-ea"/>
                </a:rPr>
                <a:t>B. 2 000</a:t>
              </a:r>
              <a:r>
                <a:rPr lang="en-US" altLang="zh-CN" sz="2400" dirty="0">
                  <a:latin typeface="+mn-ea"/>
                  <a:cs typeface="微软雅黑" panose="020B0503020204020204" charset="-122"/>
                  <a:sym typeface="+mn-ea"/>
                </a:rPr>
                <a:t>           C. 3 000</a:t>
              </a:r>
              <a:endParaRPr lang="zh-CN" altLang="en-US" sz="2400" dirty="0">
                <a:latin typeface="+mn-ea"/>
                <a:cs typeface="微软雅黑" panose="020B0503020204020204" charset="-122"/>
              </a:endParaRPr>
            </a:p>
          </p:txBody>
        </p:sp>
        <p:sp>
          <p:nvSpPr>
            <p:cNvPr id="6" name="文本框 5"/>
            <p:cNvSpPr txBox="1"/>
            <p:nvPr/>
          </p:nvSpPr>
          <p:spPr>
            <a:xfrm>
              <a:off x="5296" y="5870"/>
              <a:ext cx="12662" cy="1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dirty="0">
                  <a:latin typeface="+mn-ea"/>
                  <a:cs typeface="微软雅黑" panose="020B0503020204020204" charset="-122"/>
                  <a:sym typeface="+mn-ea"/>
                </a:rPr>
                <a:t>3.</a:t>
              </a:r>
              <a:r>
                <a:rPr lang="en-US" altLang="en-US" sz="2400" dirty="0">
                  <a:latin typeface="+mn-ea"/>
                  <a:cs typeface="微软雅黑" panose="020B0503020204020204" charset="-122"/>
                  <a:sym typeface="+mn-ea"/>
                </a:rPr>
                <a:t> </a:t>
              </a:r>
              <a:r>
                <a:rPr lang="zh-CN" altLang="en-US" sz="2400" dirty="0">
                  <a:latin typeface="+mn-ea"/>
                  <a:cs typeface="微软雅黑" panose="020B0503020204020204" charset="-122"/>
                  <a:sym typeface="+mn-ea"/>
                </a:rPr>
                <a:t>長城的（</a:t>
              </a:r>
              <a:r>
                <a:rPr lang="en-US" altLang="zh-CN" sz="2400" dirty="0">
                  <a:latin typeface="+mn-ea"/>
                  <a:cs typeface="微软雅黑" panose="020B0503020204020204" charset="-122"/>
                  <a:sym typeface="+mn-ea"/>
                </a:rPr>
                <a:t>         </a:t>
              </a:r>
              <a:r>
                <a:rPr lang="zh-CN" altLang="en-US" sz="2400" dirty="0">
                  <a:latin typeface="+mn-ea"/>
                  <a:cs typeface="微软雅黑" panose="020B0503020204020204" charset="-122"/>
                  <a:sym typeface="+mn-ea"/>
                </a:rPr>
                <a:t>） 有防禦設施和城門，用來查驗通過的 </a:t>
              </a:r>
              <a:endParaRPr lang="en-US" altLang="zh-CN" sz="2400" dirty="0">
                <a:latin typeface="+mn-ea"/>
                <a:cs typeface="微软雅黑" panose="020B0503020204020204" charset="-122"/>
                <a:sym typeface="+mn-ea"/>
              </a:endParaRPr>
            </a:p>
            <a:p>
              <a:r>
                <a:rPr lang="en-US" altLang="zh-CN" sz="2400" dirty="0">
                  <a:latin typeface="+mn-ea"/>
                  <a:cs typeface="微软雅黑" panose="020B0503020204020204" charset="-122"/>
                  <a:sym typeface="+mn-ea"/>
                </a:rPr>
                <a:t>    </a:t>
              </a:r>
              <a:r>
                <a:rPr lang="zh-CN" altLang="en-US" sz="2400" dirty="0">
                  <a:latin typeface="+mn-ea"/>
                  <a:cs typeface="微软雅黑" panose="020B0503020204020204" charset="-122"/>
                  <a:sym typeface="+mn-ea"/>
                </a:rPr>
                <a:t>商旅和行人。</a:t>
              </a:r>
              <a:endParaRPr lang="zh-CN" altLang="en-US" sz="2400" dirty="0">
                <a:latin typeface="+mn-ea"/>
                <a:cs typeface="微软雅黑" panose="020B0503020204020204" charset="-122"/>
              </a:endParaRPr>
            </a:p>
            <a:p>
              <a:r>
                <a:rPr lang="en-US" altLang="zh-CN" sz="2400" dirty="0">
                  <a:latin typeface="+mn-ea"/>
                  <a:cs typeface="微软雅黑" panose="020B0503020204020204" charset="-122"/>
                  <a:sym typeface="+mn-ea"/>
                </a:rPr>
                <a:t>    </a:t>
              </a:r>
              <a:r>
                <a:rPr lang="en-US" altLang="zh-CN" sz="2400" dirty="0">
                  <a:solidFill>
                    <a:srgbClr val="FF0000"/>
                  </a:solidFill>
                  <a:latin typeface="+mn-ea"/>
                  <a:cs typeface="微软雅黑" panose="020B0503020204020204" charset="-122"/>
                  <a:sym typeface="+mn-ea"/>
                </a:rPr>
                <a:t>A. </a:t>
              </a:r>
              <a:r>
                <a:rPr lang="zh-CN" altLang="en-US" sz="2400" dirty="0">
                  <a:solidFill>
                    <a:srgbClr val="FF0000"/>
                  </a:solidFill>
                  <a:latin typeface="+mn-ea"/>
                  <a:cs typeface="微软雅黑" panose="020B0503020204020204" charset="-122"/>
                  <a:sym typeface="+mn-ea"/>
                </a:rPr>
                <a:t>關口</a:t>
              </a:r>
              <a:r>
                <a:rPr lang="en-US" altLang="zh-CN" sz="2400" dirty="0">
                  <a:solidFill>
                    <a:srgbClr val="FF0000"/>
                  </a:solidFill>
                  <a:latin typeface="+mn-ea"/>
                  <a:cs typeface="微软雅黑" panose="020B0503020204020204" charset="-122"/>
                  <a:sym typeface="+mn-ea"/>
                </a:rPr>
                <a:t>            </a:t>
              </a:r>
              <a:r>
                <a:rPr lang="en-US" altLang="zh-CN" sz="2400" dirty="0">
                  <a:latin typeface="+mn-ea"/>
                  <a:cs typeface="微软雅黑" panose="020B0503020204020204" charset="-122"/>
                  <a:sym typeface="+mn-ea"/>
                </a:rPr>
                <a:t>B. </a:t>
              </a:r>
              <a:r>
                <a:rPr lang="zh-CN" altLang="en-US" sz="2400" dirty="0">
                  <a:latin typeface="+mn-ea"/>
                  <a:cs typeface="微软雅黑" panose="020B0503020204020204" charset="-122"/>
                  <a:sym typeface="+mn-ea"/>
                </a:rPr>
                <a:t>烽火台         </a:t>
              </a:r>
              <a:r>
                <a:rPr lang="en-US" altLang="zh-CN" sz="2400" dirty="0">
                  <a:latin typeface="+mn-ea"/>
                  <a:cs typeface="微软雅黑" panose="020B0503020204020204" charset="-122"/>
                  <a:sym typeface="+mn-ea"/>
                </a:rPr>
                <a:t>C. </a:t>
              </a:r>
              <a:r>
                <a:rPr lang="zh-CN" altLang="en-US" sz="2400" dirty="0">
                  <a:latin typeface="+mn-ea"/>
                  <a:cs typeface="微软雅黑" panose="020B0503020204020204" charset="-122"/>
                  <a:sym typeface="+mn-ea"/>
                </a:rPr>
                <a:t>垛牆</a:t>
              </a:r>
            </a:p>
          </p:txBody>
        </p:sp>
        <p:sp>
          <p:nvSpPr>
            <p:cNvPr id="7" name="文本框 6"/>
            <p:cNvSpPr txBox="1"/>
            <p:nvPr/>
          </p:nvSpPr>
          <p:spPr>
            <a:xfrm>
              <a:off x="5191" y="3851"/>
              <a:ext cx="12767" cy="13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fontAlgn="auto">
                <a:lnSpc>
                  <a:spcPts val="3360"/>
                </a:lnSpc>
              </a:pPr>
              <a:r>
                <a:rPr lang="en-US" altLang="zh-CN" sz="2400" dirty="0">
                  <a:latin typeface="+mn-ea"/>
                  <a:cs typeface="微软雅黑" panose="020B0503020204020204" charset="-122"/>
                  <a:sym typeface="+mn-ea"/>
                </a:rPr>
                <a:t>2. </a:t>
              </a:r>
              <a:r>
                <a:rPr lang="zh-CN" altLang="en-US" sz="2400" dirty="0">
                  <a:latin typeface="+mn-ea"/>
                  <a:cs typeface="微软雅黑" panose="020B0503020204020204" charset="-122"/>
                  <a:sym typeface="+mn-ea"/>
                </a:rPr>
                <a:t>我國有</a:t>
              </a:r>
              <a:r>
                <a:rPr lang="en-US" altLang="zh-CN" sz="2400" dirty="0">
                  <a:latin typeface="+mn-ea"/>
                  <a:cs typeface="微软雅黑" panose="020B0503020204020204" charset="-122"/>
                  <a:sym typeface="+mn-ea"/>
                </a:rPr>
                <a:t>34</a:t>
              </a:r>
              <a:r>
                <a:rPr lang="zh-CN" altLang="en-US" sz="2400" dirty="0">
                  <a:latin typeface="+mn-ea"/>
                  <a:cs typeface="微软雅黑" panose="020B0503020204020204" charset="-122"/>
                  <a:sym typeface="+mn-ea"/>
                </a:rPr>
                <a:t>個省級行政區，長城橫跨了其中（</a:t>
              </a:r>
              <a:r>
                <a:rPr lang="en-US" altLang="zh-CN" sz="2400" dirty="0">
                  <a:latin typeface="+mn-ea"/>
                  <a:cs typeface="微软雅黑" panose="020B0503020204020204" charset="-122"/>
                  <a:sym typeface="+mn-ea"/>
                </a:rPr>
                <a:t>   </a:t>
              </a:r>
              <a:r>
                <a:rPr lang="zh-CN" altLang="en-US" sz="2400" dirty="0">
                  <a:latin typeface="+mn-ea"/>
                  <a:cs typeface="微软雅黑" panose="020B0503020204020204" charset="-122"/>
                  <a:sym typeface="+mn-ea"/>
                </a:rPr>
                <a:t>）個省份。</a:t>
              </a:r>
              <a:endParaRPr lang="en-US" altLang="zh-CN" sz="2400" dirty="0">
                <a:latin typeface="+mn-ea"/>
                <a:cs typeface="微软雅黑" panose="020B0503020204020204" charset="-122"/>
                <a:sym typeface="+mn-ea"/>
              </a:endParaRPr>
            </a:p>
            <a:p>
              <a:pPr indent="0" fontAlgn="auto">
                <a:lnSpc>
                  <a:spcPts val="3360"/>
                </a:lnSpc>
              </a:pPr>
              <a:r>
                <a:rPr lang="en-US" altLang="zh-CN" sz="2400" dirty="0">
                  <a:latin typeface="+mn-ea"/>
                  <a:cs typeface="微软雅黑" panose="020B0503020204020204" charset="-122"/>
                  <a:sym typeface="+mn-ea"/>
                </a:rPr>
                <a:t>     A. 13               B. 14                </a:t>
              </a:r>
              <a:r>
                <a:rPr lang="en-US" altLang="zh-CN" sz="2400" dirty="0">
                  <a:solidFill>
                    <a:srgbClr val="FF0000"/>
                  </a:solidFill>
                  <a:latin typeface="+mn-ea"/>
                  <a:cs typeface="微软雅黑" panose="020B0503020204020204" charset="-122"/>
                  <a:sym typeface="+mn-ea"/>
                </a:rPr>
                <a:t>C. 15</a:t>
              </a:r>
              <a:endParaRPr lang="zh-CN" altLang="en-US" sz="2400" dirty="0">
                <a:solidFill>
                  <a:srgbClr val="FF0000"/>
                </a:solidFill>
                <a:latin typeface="+mn-ea"/>
                <a:cs typeface="微软雅黑" panose="020B0503020204020204" charset="-122"/>
              </a:endParaRPr>
            </a:p>
          </p:txBody>
        </p:sp>
      </p:grpSp>
      <p:pic>
        <p:nvPicPr>
          <p:cNvPr id="8" name="圖片 7">
            <a:extLst>
              <a:ext uri="{FF2B5EF4-FFF2-40B4-BE49-F238E27FC236}">
                <a16:creationId xmlns:a16="http://schemas.microsoft.com/office/drawing/2014/main" id="{18A2A1D2-0455-4C19-B350-BE16A8FEB0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75" y="2267239"/>
            <a:ext cx="3546304" cy="2212163"/>
          </a:xfrm>
          <a:prstGeom prst="rect">
            <a:avLst/>
          </a:prstGeom>
        </p:spPr>
      </p:pic>
      <p:sp>
        <p:nvSpPr>
          <p:cNvPr id="13" name="文本框 1">
            <a:extLst>
              <a:ext uri="{FF2B5EF4-FFF2-40B4-BE49-F238E27FC236}">
                <a16:creationId xmlns:a16="http://schemas.microsoft.com/office/drawing/2014/main" id="{E61DCD7B-2E5F-4EC1-B007-EA575E43F039}"/>
              </a:ext>
            </a:extLst>
          </p:cNvPr>
          <p:cNvSpPr txBox="1"/>
          <p:nvPr/>
        </p:nvSpPr>
        <p:spPr>
          <a:xfrm>
            <a:off x="244534" y="983022"/>
            <a:ext cx="3080385" cy="477892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txBody>
          <a:bodyPr wrap="square" rtlCol="0">
            <a:noAutofit/>
          </a:bodyPr>
          <a:lstStyle/>
          <a:p>
            <a:r>
              <a:rPr lang="en-US" altLang="zh-CN" b="1" dirty="0">
                <a:latin typeface="+mn-ea"/>
              </a:rPr>
              <a:t>  </a:t>
            </a:r>
            <a:r>
              <a:rPr lang="en-US" altLang="zh-CN" sz="2400" b="1" dirty="0">
                <a:solidFill>
                  <a:schemeClr val="bg1"/>
                </a:solidFill>
                <a:latin typeface="+mn-ea"/>
                <a:cs typeface="微软雅黑" panose="020B0503020204020204" charset="-122"/>
              </a:rPr>
              <a:t>1. </a:t>
            </a:r>
            <a:r>
              <a:rPr lang="zh-CN" altLang="en-US" sz="2400" b="1" dirty="0">
                <a:solidFill>
                  <a:schemeClr val="bg1"/>
                </a:solidFill>
                <a:latin typeface="+mn-ea"/>
                <a:cs typeface="微软雅黑" panose="020B0503020204020204" charset="-122"/>
              </a:rPr>
              <a:t>觀</a:t>
            </a:r>
            <a:r>
              <a:rPr lang="zh-CN" altLang="en-US" sz="2400" b="1" dirty="0">
                <a:solidFill>
                  <a:schemeClr val="bg1"/>
                </a:solidFill>
                <a:latin typeface="+mn-ea"/>
                <a:cs typeface="微软雅黑" panose="020B0503020204020204" charset="-122"/>
                <a:sym typeface="+mn-ea"/>
              </a:rPr>
              <a:t>建築</a:t>
            </a:r>
            <a:r>
              <a:rPr lang="en-US" altLang="zh-CN" sz="2400" b="1" dirty="0">
                <a:solidFill>
                  <a:schemeClr val="bg1"/>
                </a:solidFill>
                <a:latin typeface="+mn-ea"/>
                <a:cs typeface="微软雅黑" panose="020B0503020204020204" charset="-122"/>
                <a:sym typeface="+mn-ea"/>
              </a:rPr>
              <a:t> · </a:t>
            </a:r>
            <a:r>
              <a:rPr lang="zh-CN" altLang="en-US" sz="2400" b="1" dirty="0">
                <a:solidFill>
                  <a:schemeClr val="bg1"/>
                </a:solidFill>
                <a:latin typeface="+mn-ea"/>
                <a:cs typeface="微软雅黑" panose="020B0503020204020204" charset="-122"/>
                <a:sym typeface="+mn-ea"/>
              </a:rPr>
              <a:t>初識長城</a:t>
            </a:r>
          </a:p>
        </p:txBody>
      </p:sp>
    </p:spTree>
    <p:extLst>
      <p:ext uri="{BB962C8B-B14F-4D97-AF65-F5344CB8AC3E}">
        <p14:creationId xmlns:p14="http://schemas.microsoft.com/office/powerpoint/2010/main" val="19533978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圆角矩形 17"/>
          <p:cNvSpPr/>
          <p:nvPr/>
        </p:nvSpPr>
        <p:spPr>
          <a:xfrm>
            <a:off x="1415626" y="2150525"/>
            <a:ext cx="9568747" cy="2728087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prstDash val="sysDot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1"/>
          <p:cNvSpPr txBox="1"/>
          <p:nvPr/>
        </p:nvSpPr>
        <p:spPr>
          <a:xfrm>
            <a:off x="2435435" y="2409975"/>
            <a:ext cx="7714321" cy="61081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3600" b="1" dirty="0"/>
              <a:t>你明白古代為什麼要修</a:t>
            </a:r>
            <a:r>
              <a:rPr lang="zh-TW" altLang="en-US" sz="3600" b="1" dirty="0"/>
              <a:t>建</a:t>
            </a:r>
            <a:r>
              <a:rPr lang="zh-CN" altLang="en-US" sz="3600" b="1" dirty="0"/>
              <a:t>萬里長城嗎？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2731413" y="3081487"/>
            <a:ext cx="7418343" cy="1307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800" dirty="0"/>
              <a:t>古代修</a:t>
            </a:r>
            <a:r>
              <a:rPr lang="zh-TW" altLang="en-US" sz="2800" dirty="0"/>
              <a:t>建</a:t>
            </a:r>
            <a:r>
              <a:rPr lang="zh-CN" altLang="en-US" sz="2800" dirty="0"/>
              <a:t>長城，是為了</a:t>
            </a:r>
            <a:r>
              <a:rPr lang="zh-TW" altLang="en-US" sz="2800"/>
              <a:t>抵</a:t>
            </a:r>
            <a:r>
              <a:rPr lang="zh-CN" altLang="en-US" sz="2800"/>
              <a:t>擋北方</a:t>
            </a:r>
            <a:r>
              <a:rPr lang="zh-CN" altLang="en-US" sz="2800" dirty="0"/>
              <a:t>的騎兵</a:t>
            </a:r>
            <a:r>
              <a:rPr lang="zh-TW" altLang="en-US" sz="2800" dirty="0"/>
              <a:t>進攻</a:t>
            </a:r>
            <a:r>
              <a:rPr lang="zh-CN" altLang="en-US" sz="2800" dirty="0"/>
              <a:t>，保護老百姓，守住我們的家園。</a:t>
            </a:r>
          </a:p>
        </p:txBody>
      </p:sp>
      <p:sp>
        <p:nvSpPr>
          <p:cNvPr id="11" name="文本框 10"/>
          <p:cNvSpPr txBox="1"/>
          <p:nvPr/>
        </p:nvSpPr>
        <p:spPr>
          <a:xfrm>
            <a:off x="430978" y="877802"/>
            <a:ext cx="2962275" cy="51052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+mn-ea"/>
              </a:rPr>
              <a:t>2. </a:t>
            </a:r>
            <a:r>
              <a:rPr lang="zh-CN" altLang="en-US" sz="2400" b="1" dirty="0">
                <a:solidFill>
                  <a:schemeClr val="bg1"/>
                </a:solidFill>
                <a:latin typeface="+mn-ea"/>
                <a:cs typeface="微软雅黑" panose="020B0503020204020204" charset="-122"/>
                <a:sym typeface="+mn-ea"/>
              </a:rPr>
              <a:t>明歷史</a:t>
            </a:r>
            <a:r>
              <a:rPr lang="en-US" altLang="zh-CN" sz="2400" b="1" dirty="0">
                <a:solidFill>
                  <a:schemeClr val="bg1"/>
                </a:solidFill>
                <a:latin typeface="+mn-ea"/>
                <a:cs typeface="微软雅黑" panose="020B0503020204020204" charset="-122"/>
                <a:sym typeface="+mn-ea"/>
              </a:rPr>
              <a:t> · </a:t>
            </a:r>
            <a:r>
              <a:rPr lang="zh-CN" altLang="en-US" sz="2400" b="1" dirty="0">
                <a:solidFill>
                  <a:schemeClr val="bg1"/>
                </a:solidFill>
                <a:latin typeface="+mn-ea"/>
                <a:cs typeface="微软雅黑" panose="020B0503020204020204" charset="-122"/>
                <a:sym typeface="+mn-ea"/>
              </a:rPr>
              <a:t>聆聽故事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1"/>
      <p:bldP spid="13" grpId="1"/>
      <p:bldP spid="13" grpId="2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圆角矩形 21"/>
          <p:cNvSpPr/>
          <p:nvPr/>
        </p:nvSpPr>
        <p:spPr>
          <a:xfrm>
            <a:off x="4788274" y="1060450"/>
            <a:ext cx="6890582" cy="423827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圆角矩形 20"/>
          <p:cNvSpPr/>
          <p:nvPr/>
        </p:nvSpPr>
        <p:spPr>
          <a:xfrm>
            <a:off x="4567966" y="758190"/>
            <a:ext cx="7240270" cy="4820807"/>
          </a:xfrm>
          <a:prstGeom prst="roundRect">
            <a:avLst/>
          </a:prstGeom>
          <a:ln>
            <a:gradFill>
              <a:gsLst>
                <a:gs pos="0">
                  <a:srgbClr val="9996EF"/>
                </a:gs>
                <a:gs pos="100000">
                  <a:srgbClr val="38FAD7"/>
                </a:gs>
              </a:gsLst>
              <a:lin ang="17400000" scaled="0"/>
            </a:gra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9">
            <a:extLst>
              <a:ext uri="{FF2B5EF4-FFF2-40B4-BE49-F238E27FC236}">
                <a16:creationId xmlns:a16="http://schemas.microsoft.com/office/drawing/2014/main" id="{76C623E4-DD9B-4176-86DE-95C648E177F3}"/>
              </a:ext>
            </a:extLst>
          </p:cNvPr>
          <p:cNvSpPr txBox="1"/>
          <p:nvPr/>
        </p:nvSpPr>
        <p:spPr>
          <a:xfrm>
            <a:off x="4855734" y="1478670"/>
            <a:ext cx="6713966" cy="259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800" dirty="0">
                <a:latin typeface="+mn-ea"/>
              </a:rPr>
              <a:t>📖</a:t>
            </a:r>
            <a:r>
              <a:rPr lang="en-US" altLang="zh-CN" sz="2800" dirty="0">
                <a:latin typeface="+mn-ea"/>
              </a:rPr>
              <a:t>    </a:t>
            </a:r>
            <a:r>
              <a:rPr lang="zh-CN" altLang="en-US" sz="2800" b="1" dirty="0">
                <a:latin typeface="+mn-ea"/>
                <a:cs typeface="微软雅黑" panose="020B0503020204020204" charset="-122"/>
              </a:rPr>
              <a:t>烽火</a:t>
            </a:r>
            <a:r>
              <a:rPr lang="zh-TW" altLang="en-US" sz="2800" b="1" dirty="0">
                <a:latin typeface="+mn-ea"/>
                <a:cs typeface="微软雅黑" panose="020B0503020204020204" charset="-122"/>
              </a:rPr>
              <a:t>台</a:t>
            </a:r>
            <a:r>
              <a:rPr lang="zh-CN" altLang="en-US" sz="2800" b="1" dirty="0">
                <a:latin typeface="+mn-ea"/>
                <a:cs typeface="微软雅黑" panose="020B0503020204020204" charset="-122"/>
              </a:rPr>
              <a:t>的歷史</a:t>
            </a:r>
          </a:p>
          <a:p>
            <a:pPr indent="0" fontAlgn="auto">
              <a:lnSpc>
                <a:spcPct val="150000"/>
              </a:lnSpc>
            </a:pPr>
            <a:r>
              <a:rPr lang="zh-CN" altLang="en-US" sz="2800" dirty="0">
                <a:latin typeface="+mn-ea"/>
                <a:cs typeface="微软雅黑" panose="020B0503020204020204" charset="-122"/>
              </a:rPr>
              <a:t>烽火</a:t>
            </a:r>
            <a:r>
              <a:rPr lang="zh-TW" altLang="en-US" sz="2800" dirty="0">
                <a:latin typeface="+mn-ea"/>
                <a:cs typeface="微软雅黑" panose="020B0503020204020204" charset="-122"/>
              </a:rPr>
              <a:t>台</a:t>
            </a:r>
            <a:r>
              <a:rPr lang="zh-CN" altLang="en-US" sz="2800" dirty="0">
                <a:latin typeface="+mn-ea"/>
                <a:cs typeface="微软雅黑" panose="020B0503020204020204" charset="-122"/>
              </a:rPr>
              <a:t>是長城上的「警報站</a:t>
            </a:r>
            <a:r>
              <a:rPr lang="zh-CN" altLang="en-US" sz="2800" dirty="0">
                <a:latin typeface="+mn-ea"/>
                <a:cs typeface="微软雅黑" panose="020B0503020204020204" charset="-122"/>
                <a:sym typeface="+mn-ea"/>
              </a:rPr>
              <a:t>」</a:t>
            </a:r>
            <a:endParaRPr lang="en-US" altLang="zh-CN" sz="2800" dirty="0">
              <a:latin typeface="+mn-ea"/>
              <a:cs typeface="微软雅黑" panose="020B0503020204020204" charset="-122"/>
              <a:sym typeface="+mn-ea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800" dirty="0">
                <a:latin typeface="+mn-ea"/>
                <a:cs typeface="微软雅黑" panose="020B0503020204020204" charset="-122"/>
              </a:rPr>
              <a:t>古代沒有電話，士兵們全靠它傳遞敵人</a:t>
            </a:r>
            <a:endParaRPr lang="en-US" altLang="zh-CN" sz="2800" dirty="0">
              <a:latin typeface="+mn-ea"/>
              <a:cs typeface="微软雅黑" panose="020B0503020204020204" charset="-122"/>
            </a:endParaRPr>
          </a:p>
          <a:p>
            <a:pPr indent="0" fontAlgn="auto">
              <a:lnSpc>
                <a:spcPct val="150000"/>
              </a:lnSpc>
            </a:pPr>
            <a:r>
              <a:rPr lang="zh-CN" altLang="en-US" sz="2800" dirty="0">
                <a:latin typeface="+mn-ea"/>
                <a:cs typeface="微软雅黑" panose="020B0503020204020204" charset="-122"/>
              </a:rPr>
              <a:t>來犯的消息，這可是古人的</a:t>
            </a:r>
            <a:r>
              <a:rPr lang="zh-CN" altLang="en-US" sz="2800" dirty="0">
                <a:latin typeface="+mn-ea"/>
                <a:cs typeface="微软雅黑" panose="020B0503020204020204" charset="-122"/>
                <a:sym typeface="+mn-ea"/>
              </a:rPr>
              <a:t>「</a:t>
            </a:r>
            <a:r>
              <a:rPr lang="zh-CN" altLang="en-US" sz="2800" dirty="0">
                <a:latin typeface="+mn-ea"/>
                <a:cs typeface="微软雅黑" panose="020B0503020204020204" charset="-122"/>
              </a:rPr>
              <a:t>智慧發明</a:t>
            </a:r>
            <a:r>
              <a:rPr lang="zh-TW" altLang="en-US" sz="2800" dirty="0">
                <a:latin typeface="+mn-ea"/>
                <a:cs typeface="微软雅黑" panose="020B0503020204020204" charset="-122"/>
                <a:sym typeface="+mn-ea"/>
              </a:rPr>
              <a:t>」。</a:t>
            </a:r>
            <a:endParaRPr lang="zh-CN" altLang="en-US" sz="2800" dirty="0">
              <a:latin typeface="+mn-ea"/>
              <a:cs typeface="微软雅黑" panose="020B0503020204020204" charset="-122"/>
            </a:endParaRP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34E515D6-3632-48EB-89DE-464D9678A6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13" name="文本框 10">
            <a:extLst>
              <a:ext uri="{FF2B5EF4-FFF2-40B4-BE49-F238E27FC236}">
                <a16:creationId xmlns:a16="http://schemas.microsoft.com/office/drawing/2014/main" id="{3ED9D673-1953-4C66-BFAF-E29C854B257F}"/>
              </a:ext>
            </a:extLst>
          </p:cNvPr>
          <p:cNvSpPr txBox="1"/>
          <p:nvPr/>
        </p:nvSpPr>
        <p:spPr>
          <a:xfrm>
            <a:off x="430978" y="877802"/>
            <a:ext cx="2962275" cy="51052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+mn-ea"/>
              </a:rPr>
              <a:t>2. </a:t>
            </a:r>
            <a:r>
              <a:rPr lang="zh-CN" altLang="en-US" sz="2400" b="1" dirty="0">
                <a:solidFill>
                  <a:schemeClr val="bg1"/>
                </a:solidFill>
                <a:latin typeface="+mn-ea"/>
                <a:cs typeface="微软雅黑" panose="020B0503020204020204" charset="-122"/>
                <a:sym typeface="+mn-ea"/>
              </a:rPr>
              <a:t>明歷史</a:t>
            </a:r>
            <a:r>
              <a:rPr lang="en-US" altLang="zh-CN" sz="2400" b="1" dirty="0">
                <a:solidFill>
                  <a:schemeClr val="bg1"/>
                </a:solidFill>
                <a:latin typeface="+mn-ea"/>
                <a:cs typeface="微软雅黑" panose="020B0503020204020204" charset="-122"/>
                <a:sym typeface="+mn-ea"/>
              </a:rPr>
              <a:t> · </a:t>
            </a:r>
            <a:r>
              <a:rPr lang="zh-CN" altLang="en-US" sz="2400" b="1" dirty="0">
                <a:solidFill>
                  <a:schemeClr val="bg1"/>
                </a:solidFill>
                <a:latin typeface="+mn-ea"/>
                <a:cs typeface="微软雅黑" panose="020B0503020204020204" charset="-122"/>
                <a:sym typeface="+mn-ea"/>
              </a:rPr>
              <a:t>聆聽故事</a:t>
            </a: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5E5CAEAF-AE0F-48B6-8D4D-1F135DBA76EC}"/>
              </a:ext>
            </a:extLst>
          </p:cNvPr>
          <p:cNvSpPr/>
          <p:nvPr/>
        </p:nvSpPr>
        <p:spPr>
          <a:xfrm>
            <a:off x="499924" y="1809670"/>
            <a:ext cx="4068042" cy="3569156"/>
          </a:xfrm>
          <a:custGeom>
            <a:avLst/>
            <a:gdLst/>
            <a:ahLst/>
            <a:cxnLst/>
            <a:rect l="l" t="t" r="r" b="b"/>
            <a:pathLst>
              <a:path w="4814543" h="4144519">
                <a:moveTo>
                  <a:pt x="0" y="0"/>
                </a:moveTo>
                <a:lnTo>
                  <a:pt x="4814544" y="0"/>
                </a:lnTo>
                <a:lnTo>
                  <a:pt x="4814544" y="4144519"/>
                </a:lnTo>
                <a:lnTo>
                  <a:pt x="0" y="41445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71"/>
    </mc:Choice>
    <mc:Fallback xmlns="">
      <p:transition spd="slow" advTm="2577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圆角矩形 21"/>
          <p:cNvSpPr/>
          <p:nvPr/>
        </p:nvSpPr>
        <p:spPr>
          <a:xfrm>
            <a:off x="4650105" y="1060450"/>
            <a:ext cx="7001510" cy="4733290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圆角矩形 20"/>
          <p:cNvSpPr/>
          <p:nvPr/>
        </p:nvSpPr>
        <p:spPr>
          <a:xfrm>
            <a:off x="4426585" y="882650"/>
            <a:ext cx="7448550" cy="5200015"/>
          </a:xfrm>
          <a:prstGeom prst="roundRect">
            <a:avLst/>
          </a:prstGeom>
          <a:ln>
            <a:prstDash val="sysDash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/>
          <p:cNvSpPr txBox="1"/>
          <p:nvPr/>
        </p:nvSpPr>
        <p:spPr>
          <a:xfrm>
            <a:off x="4816854" y="1263325"/>
            <a:ext cx="6657752" cy="4708215"/>
          </a:xfrm>
          <a:prstGeom prst="rect">
            <a:avLst/>
          </a:prstGeom>
        </p:spPr>
        <p:txBody>
          <a:bodyPr wrap="square">
            <a:noAutofit/>
          </a:bodyPr>
          <a:lstStyle/>
          <a:p>
            <a:pPr indent="0" fontAlgn="auto">
              <a:lnSpc>
                <a:spcPct val="150000"/>
              </a:lnSpc>
            </a:pPr>
            <a:r>
              <a:rPr lang="zh-CN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📖</a:t>
            </a:r>
            <a:r>
              <a:rPr lang="en-US" altLang="zh-CN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 </a:t>
            </a:r>
            <a:r>
              <a:rPr lang="zh-CN" altLang="en-US" sz="2800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微软雅黑" panose="020B0503020204020204" charset="-122"/>
              </a:rPr>
              <a:t>故事時間</a:t>
            </a:r>
            <a:endParaRPr lang="en-US" altLang="zh-CN" sz="2800" b="1" dirty="0">
              <a:latin typeface="微軟正黑體" panose="020B0604030504040204" pitchFamily="34" charset="-120"/>
              <a:ea typeface="微軟正黑體" panose="020B0604030504040204" pitchFamily="34" charset="-120"/>
              <a:cs typeface="微软雅黑" panose="020B0503020204020204" charset="-122"/>
            </a:endParaRPr>
          </a:p>
          <a:p>
            <a:pPr indent="0" algn="just" fontAlgn="auto">
              <a:lnSpc>
                <a:spcPct val="150000"/>
              </a:lnSpc>
            </a:pPr>
            <a:r>
              <a:rPr lang="zh-CN" altLang="en-US" dirty="0">
                <a:latin typeface="微軟正黑體" panose="020B0604030504040204" pitchFamily="34" charset="-120"/>
                <a:ea typeface="微軟正黑體" panose="020B0604030504040204" pitchFamily="34" charset="-120"/>
                <a:cs typeface="微软雅黑" panose="020B0503020204020204" charset="-122"/>
              </a:rPr>
              <a:t>烽火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cs typeface="微软雅黑" panose="020B0503020204020204" charset="-122"/>
              </a:rPr>
              <a:t>台</a:t>
            </a:r>
            <a:r>
              <a:rPr lang="zh-CN" altLang="en-US" dirty="0">
                <a:latin typeface="微軟正黑體" panose="020B0604030504040204" pitchFamily="34" charset="-120"/>
                <a:ea typeface="微軟正黑體" panose="020B0604030504040204" pitchFamily="34" charset="-120"/>
                <a:cs typeface="微软雅黑" panose="020B0503020204020204" charset="-122"/>
              </a:rPr>
              <a:t>藏著一個有趣又有教訓的歷史故事</a:t>
            </a:r>
            <a:r>
              <a:rPr lang="en-US" altLang="zh-CN" dirty="0">
                <a:latin typeface="微軟正黑體" panose="020B0604030504040204" pitchFamily="34" charset="-120"/>
                <a:ea typeface="微軟正黑體" panose="020B0604030504040204" pitchFamily="34" charset="-120"/>
                <a:cs typeface="微软雅黑" panose="020B0503020204020204" charset="-122"/>
              </a:rPr>
              <a:t>——</a:t>
            </a:r>
            <a:r>
              <a:rPr lang="zh-CN" altLang="en-US" dirty="0">
                <a:latin typeface="微軟正黑體" panose="020B0604030504040204" pitchFamily="34" charset="-120"/>
                <a:ea typeface="微軟正黑體" panose="020B0604030504040204" pitchFamily="34" charset="-120"/>
                <a:cs typeface="微软雅黑" panose="020B0503020204020204" charset="-122"/>
              </a:rPr>
              <a:t>《烽火戲諸侯》。很久很久以前，有個周幽王，他有個美麗的妃子褒姒，總是不笑。周幽王為了讓她開心，就想出了一個壞主意：他下令點燃長城上所有烽火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  <a:cs typeface="微软雅黑" panose="020B0503020204020204" charset="-122"/>
              </a:rPr>
              <a:t>台</a:t>
            </a:r>
            <a:r>
              <a:rPr lang="zh-CN" altLang="en-US" dirty="0">
                <a:latin typeface="微軟正黑體" panose="020B0604030504040204" pitchFamily="34" charset="-120"/>
                <a:ea typeface="微軟正黑體" panose="020B0604030504040204" pitchFamily="34" charset="-120"/>
                <a:cs typeface="微软雅黑" panose="020B0503020204020204" charset="-122"/>
              </a:rPr>
              <a:t>的火把，假裝敵人來侵犯了。遠方的諸侯們看到烽火，以為真的有敵人，趕緊帶著士兵趕來保護他，結果卻發現被騙了，個個又累又生氣。褒姒看到這一幕，終於笑了。可後來，真的</a:t>
            </a:r>
            <a:br>
              <a:rPr lang="en-US" altLang="zh-CN" dirty="0">
                <a:latin typeface="微軟正黑體" panose="020B0604030504040204" pitchFamily="34" charset="-120"/>
                <a:ea typeface="微軟正黑體" panose="020B0604030504040204" pitchFamily="34" charset="-120"/>
                <a:cs typeface="微软雅黑" panose="020B0503020204020204" charset="-122"/>
              </a:rPr>
            </a:br>
            <a:r>
              <a:rPr lang="zh-CN" altLang="en-US" dirty="0">
                <a:latin typeface="微軟正黑體" panose="020B0604030504040204" pitchFamily="34" charset="-120"/>
                <a:ea typeface="微軟正黑體" panose="020B0604030504040204" pitchFamily="34" charset="-120"/>
                <a:cs typeface="微软雅黑" panose="020B0503020204020204" charset="-122"/>
              </a:rPr>
              <a:t>有敵人來侵犯，周幽王再點燃烽火，再也沒有諸侯趕來幫</a:t>
            </a:r>
            <a:r>
              <a:rPr lang="zh-CN" altLang="en-US" sz="1800" dirty="0">
                <a:latin typeface="微軟正黑體" panose="020B0604030504040204" pitchFamily="34" charset="-120"/>
                <a:ea typeface="微軟正黑體" panose="020B0604030504040204" pitchFamily="34" charset="-120"/>
                <a:cs typeface="微软雅黑" panose="020B0503020204020204" charset="-122"/>
              </a:rPr>
              <a:t>忙了。</a:t>
            </a:r>
            <a:endParaRPr lang="en-US" altLang="zh-CN" sz="1800" dirty="0">
              <a:latin typeface="微軟正黑體" panose="020B0604030504040204" pitchFamily="34" charset="-120"/>
              <a:ea typeface="微軟正黑體" panose="020B0604030504040204" pitchFamily="34" charset="-120"/>
              <a:cs typeface="微软雅黑" panose="020B0503020204020204" charset="-122"/>
            </a:endParaRPr>
          </a:p>
          <a:p>
            <a:pPr marL="285750" indent="-285750" algn="just" fontAlgn="auto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微软雅黑" panose="020B0503020204020204" charset="-122"/>
              </a:rPr>
              <a:t>討論交流：</a:t>
            </a:r>
            <a:r>
              <a:rPr lang="zh-CN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微软雅黑" panose="020B0503020204020204" charset="-122"/>
              </a:rPr>
              <a:t>烽火有什麼重要的用途？</a:t>
            </a:r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微软雅黑" panose="020B0503020204020204" charset="-122"/>
              </a:rPr>
              <a:t>周幽王最後需要為捉弄諸侯的行為承受什麼後果</a:t>
            </a:r>
            <a:r>
              <a:rPr lang="zh-CN" altLang="en-US" b="1" dirty="0">
                <a:latin typeface="微軟正黑體" panose="020B0604030504040204" pitchFamily="34" charset="-120"/>
                <a:ea typeface="微軟正黑體" panose="020B0604030504040204" pitchFamily="34" charset="-120"/>
                <a:cs typeface="微软雅黑" panose="020B0503020204020204" charset="-122"/>
              </a:rPr>
              <a:t>？</a:t>
            </a:r>
            <a:endParaRPr lang="zh-CN" altLang="en-US" sz="2800" dirty="0">
              <a:latin typeface="微軟正黑體" panose="020B0604030504040204" pitchFamily="34" charset="-120"/>
              <a:ea typeface="微軟正黑體" panose="020B0604030504040204" pitchFamily="34" charset="-120"/>
              <a:cs typeface="微软雅黑" panose="020B0503020204020204" charset="-122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EB0DCA7-5505-41DF-9CD6-F5F3F22350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  <p:sp>
        <p:nvSpPr>
          <p:cNvPr id="14" name="文本框 10">
            <a:extLst>
              <a:ext uri="{FF2B5EF4-FFF2-40B4-BE49-F238E27FC236}">
                <a16:creationId xmlns:a16="http://schemas.microsoft.com/office/drawing/2014/main" id="{0F50288C-C148-4415-BC69-9E4353158AEA}"/>
              </a:ext>
            </a:extLst>
          </p:cNvPr>
          <p:cNvSpPr txBox="1"/>
          <p:nvPr/>
        </p:nvSpPr>
        <p:spPr>
          <a:xfrm>
            <a:off x="430978" y="877802"/>
            <a:ext cx="2962275" cy="510525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 wrap="square" rtlCol="0">
            <a:noAutofit/>
          </a:bodyPr>
          <a:lstStyle/>
          <a:p>
            <a:r>
              <a:rPr lang="en-US" altLang="zh-CN" sz="2400" b="1" dirty="0">
                <a:solidFill>
                  <a:schemeClr val="bg1"/>
                </a:solidFill>
                <a:latin typeface="+mn-ea"/>
              </a:rPr>
              <a:t>2. </a:t>
            </a:r>
            <a:r>
              <a:rPr lang="zh-CN" altLang="en-US" sz="2400" b="1" dirty="0">
                <a:solidFill>
                  <a:schemeClr val="bg1"/>
                </a:solidFill>
                <a:latin typeface="+mn-ea"/>
                <a:cs typeface="微软雅黑" panose="020B0503020204020204" charset="-122"/>
                <a:sym typeface="+mn-ea"/>
              </a:rPr>
              <a:t>明歷史</a:t>
            </a:r>
            <a:r>
              <a:rPr lang="en-US" altLang="zh-CN" sz="2400" b="1" dirty="0">
                <a:solidFill>
                  <a:schemeClr val="bg1"/>
                </a:solidFill>
                <a:latin typeface="+mn-ea"/>
                <a:cs typeface="微软雅黑" panose="020B0503020204020204" charset="-122"/>
                <a:sym typeface="+mn-ea"/>
              </a:rPr>
              <a:t> · </a:t>
            </a:r>
            <a:r>
              <a:rPr lang="zh-CN" altLang="en-US" sz="2400" b="1" dirty="0">
                <a:solidFill>
                  <a:schemeClr val="bg1"/>
                </a:solidFill>
                <a:latin typeface="+mn-ea"/>
                <a:cs typeface="微软雅黑" panose="020B0503020204020204" charset="-122"/>
                <a:sym typeface="+mn-ea"/>
              </a:rPr>
              <a:t>聆聽故事</a:t>
            </a:r>
          </a:p>
        </p:txBody>
      </p:sp>
      <p:sp>
        <p:nvSpPr>
          <p:cNvPr id="9" name="Freeform 2">
            <a:extLst>
              <a:ext uri="{FF2B5EF4-FFF2-40B4-BE49-F238E27FC236}">
                <a16:creationId xmlns:a16="http://schemas.microsoft.com/office/drawing/2014/main" id="{3E29108E-92D3-43EC-A1D1-5259D40BCA27}"/>
              </a:ext>
            </a:extLst>
          </p:cNvPr>
          <p:cNvSpPr/>
          <p:nvPr/>
        </p:nvSpPr>
        <p:spPr>
          <a:xfrm>
            <a:off x="351301" y="1863457"/>
            <a:ext cx="4068042" cy="3569156"/>
          </a:xfrm>
          <a:custGeom>
            <a:avLst/>
            <a:gdLst/>
            <a:ahLst/>
            <a:cxnLst/>
            <a:rect l="l" t="t" r="r" b="b"/>
            <a:pathLst>
              <a:path w="4814543" h="4144519">
                <a:moveTo>
                  <a:pt x="0" y="0"/>
                </a:moveTo>
                <a:lnTo>
                  <a:pt x="4814544" y="0"/>
                </a:lnTo>
                <a:lnTo>
                  <a:pt x="4814544" y="4144519"/>
                </a:lnTo>
                <a:lnTo>
                  <a:pt x="0" y="41445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179"/>
    </mc:Choice>
    <mc:Fallback xmlns="">
      <p:transition spd="slow" advTm="891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ESOURCE_RECORD_KEY" val="{&quot;70&quot;:[3325739,3325980,3314296,3314255]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"/>
  <p:tag name="KSO_WM_TAG_VERSION" val="3.0"/>
  <p:tag name="KSO_WM_DIAGRAM_VERSION" val="3"/>
  <p:tag name="KSO_WM_DIAGRAM_COLOR_TRICK" val="4"/>
  <p:tag name="KSO_WM_DIAGRAM_COLOR_TEXT_CAN_REMOVE" val="n"/>
  <p:tag name="KSO_WM_UNIT_TYPE" val="q_i"/>
  <p:tag name="KSO_WM_DIAGRAM_MAX_ITEMCNT" val="6"/>
  <p:tag name="KSO_WM_DIAGRAM_MIN_ITEMCNT" val="3"/>
  <p:tag name="KSO_WM_DIAGRAM_VIRTUALLY_FRAME" val="{&quot;height&quot;:361.5552004404143,&quot;left&quot;:35.4,&quot;top&quot;:97.08881530761718,&quot;width&quot;:877.8750393700788}"/>
  <p:tag name="KSO_WM_DIAGRAM_COLOR_MATCH_VALUE" val="{&quot;shape&quot;:{&quot;fill&quot;:{&quot;solid&quot;:{&quot;brightness&quot;:0,&quot;colorType&quot;:1,&quot;foreColorIndex&quot;:16,&quot;transparency&quot;:0},&quot;type&quot;:1},&quot;glow&quot;:{&quot;colorType&quot;:0},&quot;line&quot;:{&quot;type&quot;:0},&quot;shadow&quot;:{&quot;brightness&quot;:0.3499999940395355,&quot;colorType&quot;:1,&quot;foreColorIndex&quot;:13,&quot;transparency&quot;:0.949999988079071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2*q_i*1_1"/>
  <p:tag name="KSO_WM_UNIT_INDEX" val="1_1"/>
  <p:tag name="KSO_WM_DIAGRAM_GROUP_CODE" val="q1-1"/>
  <p:tag name="KSO_WM_BEAUTIFY_FLAG" val="#wm#"/>
  <p:tag name="KSO_WM_UNIT_FILL_TYPE" val="1"/>
  <p:tag name="KSO_WM_UNIT_FILL_FORE_SCHEMECOLOR_INDEX" val="16"/>
  <p:tag name="KSO_WM_UNIT_FILL_FORE_SCHEMECOLOR_INDEX_BRIGHTNESS" val="0"/>
  <p:tag name="KSO_WM_DIAGRAM_USE_COLOR_VALUE" val="{&quot;color_scheme&quot;:1,&quot;color_type&quot;:1,&quot;theme_color_indexes&quot;:[7,8,7,8,7,8]}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q_h_i"/>
  <p:tag name="KSO_WM_DIAGRAM_MAX_ITEMCNT" val="6"/>
  <p:tag name="KSO_WM_DIAGRAM_MIN_ITEMCNT" val="3"/>
  <p:tag name="KSO_WM_DIAGRAM_VIRTUALLY_FRAME" val="{&quot;height&quot;:361.5552004404143,&quot;left&quot;:35.4,&quot;top&quot;:97.08881530761718,&quot;width&quot;:877.8750393700788}"/>
  <p:tag name="KSO_WM_DIAGRAM_COLOR_MATCH_VALUE" val="{&quot;shape&quot;:{&quot;fill&quot;:{&quot;gradient&quot;:[{&quot;brightness&quot;:0.4000000059604645,&quot;colorType&quot;:1,&quot;foreColorIndex&quot;:5,&quot;pos&quot;:0,&quot;transparency&quot;:0},{&quot;brightness&quot;:0,&quot;colorType&quot;:1,&quot;foreColorIndex&quot;:5,&quot;pos&quot;:0.949999988079071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2*q_h_i*1_1_4"/>
  <p:tag name="KSO_WM_UNIT_INDEX" val="1_1_4"/>
  <p:tag name="KSO_WM_DIAGRAM_GROUP_CODE" val="q1-1"/>
  <p:tag name="KSO_WM_BEAUTIFY_FLAG" val="#wm#"/>
  <p:tag name="KSO_WM_UNIT_FILL_TYPE" val="3"/>
  <p:tag name="KSO_WM_DIAGRAM_USE_COLOR_VALUE" val="{&quot;color_scheme&quot;:1,&quot;color_type&quot;:1,&quot;theme_color_indexes&quot;:[7,8,7,8,7,8]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q_h_i"/>
  <p:tag name="KSO_WM_DIAGRAM_MAX_ITEMCNT" val="6"/>
  <p:tag name="KSO_WM_DIAGRAM_MIN_ITEMCNT" val="3"/>
  <p:tag name="KSO_WM_DIAGRAM_VIRTUALLY_FRAME" val="{&quot;height&quot;:361.5552004404143,&quot;left&quot;:35.4,&quot;top&quot;:97.08881530761718,&quot;width&quot;:877.8750393700788}"/>
  <p:tag name="KSO_WM_DIAGRAM_COLOR_MATCH_VALUE" val="{&quot;shape&quot;:{&quot;fill&quot;:{&quot;gradient&quot;:[{&quot;brightness&quot;:0.4000000059604645,&quot;colorType&quot;:1,&quot;foreColorIndex&quot;:6,&quot;pos&quot;:0,&quot;transparency&quot;:0},{&quot;brightness&quot;:0,&quot;colorType&quot;:1,&quot;foreColorIndex&quot;:6,&quot;pos&quot;:0.949999988079071,&quot;transparency&quot;:0}],&quot;type&quot;:3},&quot;glow&quot;:{&quot;colorType&quot;:0},&quot;line&quot;:{&quot;type&quot;:0},&quot;shadow&quot;:{&quot;brightness&quot;:-0.25,&quot;colorType&quot;:1,&quot;foreColorIndex&quot;:6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2*q_h_i*1_2_4"/>
  <p:tag name="KSO_WM_UNIT_INDEX" val="1_2_4"/>
  <p:tag name="KSO_WM_DIAGRAM_GROUP_CODE" val="q1-1"/>
  <p:tag name="KSO_WM_BEAUTIFY_FLAG" val="#wm#"/>
  <p:tag name="KSO_WM_UNIT_FILL_TYPE" val="3"/>
  <p:tag name="KSO_WM_DIAGRAM_USE_COLOR_VALUE" val="{&quot;color_scheme&quot;:1,&quot;color_type&quot;:1,&quot;theme_color_indexes&quot;:[7,8,7,8,7,8]}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q_h_i"/>
  <p:tag name="KSO_WM_DIAGRAM_MAX_ITEMCNT" val="6"/>
  <p:tag name="KSO_WM_DIAGRAM_MIN_ITEMCNT" val="3"/>
  <p:tag name="KSO_WM_DIAGRAM_VIRTUALLY_FRAME" val="{&quot;height&quot;:361.5552004404143,&quot;left&quot;:35.4,&quot;top&quot;:97.08881530761718,&quot;width&quot;:877.8750393700788}"/>
  <p:tag name="KSO_WM_DIAGRAM_COLOR_MATCH_VALUE" val="{&quot;shape&quot;:{&quot;fill&quot;:{&quot;gradient&quot;:[{&quot;brightness&quot;:0.4000000059604645,&quot;colorType&quot;:1,&quot;foreColorIndex&quot;:7,&quot;pos&quot;:0,&quot;transparency&quot;:0},{&quot;brightness&quot;:0,&quot;colorType&quot;:1,&quot;foreColorIndex&quot;:7,&quot;pos&quot;:0.949999988079071,&quot;transparency&quot;:0}],&quot;type&quot;:3},&quot;glow&quot;:{&quot;colorType&quot;:0},&quot;line&quot;:{&quot;type&quot;:0},&quot;shadow&quot;:{&quot;brightness&quot;:-0.25,&quot;colorType&quot;:1,&quot;foreColorIndex&quot;:7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2*q_h_i*1_3_4"/>
  <p:tag name="KSO_WM_UNIT_INDEX" val="1_3_4"/>
  <p:tag name="KSO_WM_DIAGRAM_GROUP_CODE" val="q1-1"/>
  <p:tag name="KSO_WM_BEAUTIFY_FLAG" val="#wm#"/>
  <p:tag name="KSO_WM_UNIT_FILL_TYPE" val="3"/>
  <p:tag name="KSO_WM_DIAGRAM_USE_COLOR_VALUE" val="{&quot;color_scheme&quot;:1,&quot;color_type&quot;:1,&quot;theme_color_indexes&quot;:[7,8,7,8,7,8]}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q_h_i"/>
  <p:tag name="KSO_WM_DIAGRAM_MAX_ITEMCNT" val="6"/>
  <p:tag name="KSO_WM_DIAGRAM_MIN_ITEMCNT" val="3"/>
  <p:tag name="KSO_WM_DIAGRAM_VIRTUALLY_FRAME" val="{&quot;height&quot;:361.5552004404143,&quot;left&quot;:35.4,&quot;top&quot;:97.08881530761718,&quot;width&quot;:877.8750393700788}"/>
  <p:tag name="KSO_WM_DIAGRAM_COLOR_MATCH_VALUE" val="{&quot;shape&quot;:{&quot;fill&quot;:{&quot;gradient&quot;:[{&quot;brightness&quot;:0.4000000059604645,&quot;colorType&quot;:1,&quot;foreColorIndex&quot;:8,&quot;pos&quot;:0,&quot;transparency&quot;:0},{&quot;brightness&quot;:0,&quot;colorType&quot;:1,&quot;foreColorIndex&quot;:8,&quot;pos&quot;:0.949999988079071,&quot;transparency&quot;:0}],&quot;type&quot;:3},&quot;glow&quot;:{&quot;colorType&quot;:0},&quot;line&quot;:{&quot;type&quot;:0},&quot;shadow&quot;:{&quot;brightness&quot;:-0.25,&quot;colorType&quot;:1,&quot;foreColorIndex&quot;:8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2*q_h_i*1_4_4"/>
  <p:tag name="KSO_WM_UNIT_INDEX" val="1_4_4"/>
  <p:tag name="KSO_WM_DIAGRAM_GROUP_CODE" val="q1-1"/>
  <p:tag name="KSO_WM_BEAUTIFY_FLAG" val="#wm#"/>
  <p:tag name="KSO_WM_UNIT_FILL_TYPE" val="3"/>
  <p:tag name="KSO_WM_DIAGRAM_USE_COLOR_VALUE" val="{&quot;color_scheme&quot;:1,&quot;color_type&quot;:1,&quot;theme_color_indexes&quot;:[7,8,7,8,7,8]}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TEMPLATE_CATEGORY" val="diagram"/>
  <p:tag name="KSO_WM_TEMPLATE_INDEX" val="20231076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61.5552004404143,&quot;left&quot;:35.4,&quot;top&quot;:97.08881530761718,&quot;width&quot;:877.87503937007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2*q_h_a*1_1_1"/>
  <p:tag name="KSO_WM_UNIT_INDEX" val="1_1_1"/>
  <p:tag name="KSO_WM_DIAGRAM_GROUP_CODE" val="q1-1"/>
  <p:tag name="KSO_WM_UNIT_TEXT_TYPE" val="1"/>
  <p:tag name="KSO_WM_BEAUTIFY_FLAG" val="#wm#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7,8,7,8,7,8]}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TEMPLATE_CATEGORY" val="diagram"/>
  <p:tag name="KSO_WM_TEMPLATE_INDEX" val="20231076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61.5552004404143,&quot;left&quot;:35.4,&quot;top&quot;:97.08881530761718,&quot;width&quot;:877.87503937007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8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2*q_h_a*1_4_1"/>
  <p:tag name="KSO_WM_UNIT_INDEX" val="1_4_1"/>
  <p:tag name="KSO_WM_DIAGRAM_GROUP_CODE" val="q1-1"/>
  <p:tag name="KSO_WM_UNIT_TEXT_TYPE" val="1"/>
  <p:tag name="KSO_WM_BEAUTIFY_FLAG" val="#wm#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7,8,7,8,7,8]}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q_h_i"/>
  <p:tag name="KSO_WM_DIAGRAM_MAX_ITEMCNT" val="6"/>
  <p:tag name="KSO_WM_DIAGRAM_MIN_ITEMCNT" val="3"/>
  <p:tag name="KSO_WM_DIAGRAM_VIRTUALLY_FRAME" val="{&quot;height&quot;:361.5552004404143,&quot;left&quot;:35.4,&quot;top&quot;:97.08881530761718,&quot;width&quot;:877.8750393700788}"/>
  <p:tag name="KSO_WM_DIAGRAM_COLOR_MATCH_VALUE" val="{&quot;shape&quot;:{&quot;fill&quot;:{&quot;solid&quot;:{&quot;brightness&quot;:0,&quot;colorType&quot;:1,&quot;foreColorIndex&quot;:5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2*q_h_i*1_1_3"/>
  <p:tag name="KSO_WM_UNIT_INDEX" val="1_1_3"/>
  <p:tag name="KSO_WM_DIAGRAM_GROUP_CODE" val="q1-1"/>
  <p:tag name="KSO_WM_BEAUTIFY_FLAG" val="#wm#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7,8,7,8,7,8]}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q_h_i"/>
  <p:tag name="KSO_WM_DIAGRAM_MAX_ITEMCNT" val="6"/>
  <p:tag name="KSO_WM_DIAGRAM_MIN_ITEMCNT" val="3"/>
  <p:tag name="KSO_WM_DIAGRAM_VIRTUALLY_FRAME" val="{&quot;height&quot;:361.5552004404143,&quot;left&quot;:35.4,&quot;top&quot;:97.08881530761718,&quot;width&quot;:877.8750393700788}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2*q_h_i*1_1_2"/>
  <p:tag name="KSO_WM_UNIT_INDEX" val="1_1_2"/>
  <p:tag name="KSO_WM_DIAGRAM_GROUP_CODE" val="q1-1"/>
  <p:tag name="KSO_WM_BEAUTIFY_FLAG" val="#wm#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color_type&quot;:1,&quot;theme_color_indexes&quot;:[7,8,7,8,7,8]}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q_h_i"/>
  <p:tag name="KSO_WM_DIAGRAM_MAX_ITEMCNT" val="6"/>
  <p:tag name="KSO_WM_DIAGRAM_MIN_ITEMCNT" val="3"/>
  <p:tag name="KSO_WM_DIAGRAM_VIRTUALLY_FRAME" val="{&quot;height&quot;:361.5552004404143,&quot;left&quot;:35.4,&quot;top&quot;:97.08881530761718,&quot;width&quot;:877.8750393700788}"/>
  <p:tag name="KSO_WM_DIAGRAM_COLOR_MATCH_VALUE" val="{&quot;shape&quot;:{&quot;fill&quot;:{&quot;type&quot;:0},&quot;glow&quot;:{&quot;colorType&quot;:0},&quot;line&quot;:{&quot;solidLine&quot;:{&quot;brightness&quot;:0,&quot;colorType&quot;:1,&quot;foreColorIndex&quot;:5,&quot;transparency&quot;:0.400000005960464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ID" val="diagram20231076_2*q_h_i*1_1_1"/>
  <p:tag name="KSO_WM_UNIT_INDEX" val="1_1_1"/>
  <p:tag name="KSO_WM_DIAGRAM_GROUP_CODE" val="q1-1"/>
  <p:tag name="KSO_WM_BEAUTIFY_FLAG" val="#wm#"/>
  <p:tag name="KSO_WM_UNIT_LINE_FORE_SCHEMECOLOR_INDEX" val="5"/>
  <p:tag name="KSO_WM_DIAGRAM_USE_COLOR_VALUE" val="{&quot;color_scheme&quot;:1,&quot;color_type&quot;:1,&quot;theme_color_indexes&quot;:[7,8,7,8,7,8]}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q_h_i"/>
  <p:tag name="KSO_WM_DIAGRAM_MAX_ITEMCNT" val="6"/>
  <p:tag name="KSO_WM_DIAGRAM_MIN_ITEMCNT" val="3"/>
  <p:tag name="KSO_WM_DIAGRAM_VIRTUALLY_FRAME" val="{&quot;height&quot;:361.5552004404143,&quot;left&quot;:35.4,&quot;top&quot;:97.08881530761718,&quot;width&quot;:877.8750393700788}"/>
  <p:tag name="KSO_WM_DIAGRAM_COLOR_MATCH_VALUE" val="{&quot;shape&quot;:{&quot;fill&quot;:{&quot;solid&quot;:{&quot;brightness&quot;:0,&quot;colorType&quot;:1,&quot;foreColorIndex&quot;:8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2*q_h_i*1_4_3"/>
  <p:tag name="KSO_WM_UNIT_INDEX" val="1_4_3"/>
  <p:tag name="KSO_WM_DIAGRAM_GROUP_CODE" val="q1-1"/>
  <p:tag name="KSO_WM_BEAUTIFY_FLAG" val="#wm#"/>
  <p:tag name="KSO_WM_UNIT_FILL_TYPE" val="1"/>
  <p:tag name="KSO_WM_UNIT_FILL_FORE_SCHEMECOLOR_INDEX" val="8"/>
  <p:tag name="KSO_WM_UNIT_FILL_FORE_SCHEMECOLOR_INDEX_BRIGHTNESS" val="0"/>
  <p:tag name="KSO_WM_DIAGRAM_USE_COLOR_VALUE" val="{&quot;color_scheme&quot;:1,&quot;color_type&quot;:1,&quot;theme_color_indexes&quot;:[7,8,7,8,7,8]}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q_h_i"/>
  <p:tag name="KSO_WM_DIAGRAM_MAX_ITEMCNT" val="6"/>
  <p:tag name="KSO_WM_DIAGRAM_MIN_ITEMCNT" val="3"/>
  <p:tag name="KSO_WM_DIAGRAM_VIRTUALLY_FRAME" val="{&quot;height&quot;:361.5552004404143,&quot;left&quot;:35.4,&quot;top&quot;:97.08881530761718,&quot;width&quot;:877.8750393700788}"/>
  <p:tag name="KSO_WM_DIAGRAM_COLOR_MATCH_VALUE" val="{&quot;shape&quot;:{&quot;fill&quot;:{&quot;solid&quot;:{&quot;brightness&quot;:0,&quot;colorType&quot;:1,&quot;foreColorIndex&quot;:8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2*q_h_i*1_4_2"/>
  <p:tag name="KSO_WM_UNIT_INDEX" val="1_4_2"/>
  <p:tag name="KSO_WM_DIAGRAM_GROUP_CODE" val="q1-1"/>
  <p:tag name="KSO_WM_BEAUTIFY_FLAG" val="#wm#"/>
  <p:tag name="KSO_WM_UNIT_FILL_TYPE" val="1"/>
  <p:tag name="KSO_WM_UNIT_FILL_FORE_SCHEMECOLOR_INDEX" val="8"/>
  <p:tag name="KSO_WM_UNIT_FILL_FORE_SCHEMECOLOR_INDEX_BRIGHTNESS" val="0"/>
  <p:tag name="KSO_WM_DIAGRAM_USE_COLOR_VALUE" val="{&quot;color_scheme&quot;:1,&quot;color_type&quot;:1,&quot;theme_color_indexes&quot;:[7,8,7,8,7,8]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q_h_i"/>
  <p:tag name="KSO_WM_DIAGRAM_MAX_ITEMCNT" val="6"/>
  <p:tag name="KSO_WM_DIAGRAM_MIN_ITEMCNT" val="3"/>
  <p:tag name="KSO_WM_DIAGRAM_VIRTUALLY_FRAME" val="{&quot;height&quot;:361.5552004404143,&quot;left&quot;:35.4,&quot;top&quot;:97.08881530761718,&quot;width&quot;:877.8750393700788}"/>
  <p:tag name="KSO_WM_DIAGRAM_COLOR_MATCH_VALUE" val="{&quot;shape&quot;:{&quot;fill&quot;:{&quot;type&quot;:0},&quot;glow&quot;:{&quot;colorType&quot;:0},&quot;line&quot;:{&quot;solidLine&quot;:{&quot;brightness&quot;:0,&quot;colorType&quot;:1,&quot;foreColorIndex&quot;:8,&quot;transparency&quot;:0.400000005960464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ID" val="diagram20231076_2*q_h_i*1_4_1"/>
  <p:tag name="KSO_WM_UNIT_INDEX" val="1_4_1"/>
  <p:tag name="KSO_WM_DIAGRAM_GROUP_CODE" val="q1-1"/>
  <p:tag name="KSO_WM_BEAUTIFY_FLAG" val="#wm#"/>
  <p:tag name="KSO_WM_UNIT_LINE_FORE_SCHEMECOLOR_INDEX" val="8"/>
  <p:tag name="KSO_WM_DIAGRAM_USE_COLOR_VALUE" val="{&quot;color_scheme&quot;:1,&quot;color_type&quot;:1,&quot;theme_color_indexes&quot;:[7,8,7,8,7,8]}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TEMPLATE_CATEGORY" val="diagram"/>
  <p:tag name="KSO_WM_TEMPLATE_INDEX" val="20231076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61.5552004404143,&quot;left&quot;:35.4,&quot;top&quot;:97.08881530761718,&quot;width&quot;:877.87503937007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6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2*q_h_a*1_2_1"/>
  <p:tag name="KSO_WM_UNIT_INDEX" val="1_2_1"/>
  <p:tag name="KSO_WM_DIAGRAM_GROUP_CODE" val="q1-1"/>
  <p:tag name="KSO_WM_UNIT_TEXT_TYPE" val="1"/>
  <p:tag name="KSO_WM_BEAUTIFY_FLAG" val="#wm#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7,8,7,8,7,8]}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q_h_a"/>
  <p:tag name="KSO_WM_TEMPLATE_CATEGORY" val="diagram"/>
  <p:tag name="KSO_WM_TEMPLATE_INDEX" val="20231076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DIAGRAM_MAX_ITEMCNT" val="6"/>
  <p:tag name="KSO_WM_DIAGRAM_MIN_ITEMCNT" val="3"/>
  <p:tag name="KSO_WM_DIAGRAM_VIRTUALLY_FRAME" val="{&quot;height&quot;:361.5552004404143,&quot;left&quot;:35.4,&quot;top&quot;:97.08881530761718,&quot;width&quot;:877.875039370078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2*q_h_a*1_3_1"/>
  <p:tag name="KSO_WM_UNIT_INDEX" val="1_3_1"/>
  <p:tag name="KSO_WM_DIAGRAM_GROUP_CODE" val="q1-1"/>
  <p:tag name="KSO_WM_UNIT_TEXT_TYPE" val="1"/>
  <p:tag name="KSO_WM_BEAUTIFY_FLAG" val="#wm#"/>
  <p:tag name="KSO_WM_UNIT_PRESET_TEXT" val="添加标题"/>
  <p:tag name="KSO_WM_UNIT_TEXT_FILL_FORE_SCHEMECOLOR_INDEX" val="1"/>
  <p:tag name="KSO_WM_UNIT_TEXT_FILL_TYPE" val="1"/>
  <p:tag name="KSO_WM_DIAGRAM_USE_COLOR_VALUE" val="{&quot;color_scheme&quot;:1,&quot;color_type&quot;:1,&quot;theme_color_indexes&quot;:[7,8,7,8,7,8]}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q_h_i"/>
  <p:tag name="KSO_WM_DIAGRAM_MAX_ITEMCNT" val="6"/>
  <p:tag name="KSO_WM_DIAGRAM_MIN_ITEMCNT" val="3"/>
  <p:tag name="KSO_WM_DIAGRAM_VIRTUALLY_FRAME" val="{&quot;height&quot;:361.5552004404143,&quot;left&quot;:35.4,&quot;top&quot;:97.08881530761718,&quot;width&quot;:877.8750393700788}"/>
  <p:tag name="KSO_WM_DIAGRAM_COLOR_MATCH_VALUE" val="{&quot;shape&quot;:{&quot;fill&quot;:{&quot;solid&quot;:{&quot;brightness&quot;:0,&quot;colorType&quot;:1,&quot;foreColorIndex&quot;:6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2*q_h_i*1_2_3"/>
  <p:tag name="KSO_WM_UNIT_INDEX" val="1_2_3"/>
  <p:tag name="KSO_WM_DIAGRAM_GROUP_CODE" val="q1-1"/>
  <p:tag name="KSO_WM_BEAUTIFY_FLAG" val="#wm#"/>
  <p:tag name="KSO_WM_UNIT_FILL_TYPE" val="1"/>
  <p:tag name="KSO_WM_UNIT_FILL_FORE_SCHEMECOLOR_INDEX" val="6"/>
  <p:tag name="KSO_WM_UNIT_FILL_FORE_SCHEMECOLOR_INDEX_BRIGHTNESS" val="0"/>
  <p:tag name="KSO_WM_DIAGRAM_USE_COLOR_VALUE" val="{&quot;color_scheme&quot;:1,&quot;color_type&quot;:1,&quot;theme_color_indexes&quot;:[7,8,7,8,7,8]}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q_h_i"/>
  <p:tag name="KSO_WM_DIAGRAM_MAX_ITEMCNT" val="6"/>
  <p:tag name="KSO_WM_DIAGRAM_MIN_ITEMCNT" val="3"/>
  <p:tag name="KSO_WM_DIAGRAM_VIRTUALLY_FRAME" val="{&quot;height&quot;:361.5552004404143,&quot;left&quot;:35.4,&quot;top&quot;:97.08881530761718,&quot;width&quot;:877.8750393700788}"/>
  <p:tag name="KSO_WM_DIAGRAM_COLOR_MATCH_VALUE" val="{&quot;shape&quot;:{&quot;fill&quot;:{&quot;type&quot;:0},&quot;glow&quot;:{&quot;colorType&quot;:0},&quot;line&quot;:{&quot;solidLine&quot;:{&quot;brightness&quot;:0,&quot;colorType&quot;:1,&quot;foreColorIndex&quot;:6,&quot;transparency&quot;:0.400000005960464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ID" val="diagram20231076_2*q_h_i*1_2_1"/>
  <p:tag name="KSO_WM_UNIT_INDEX" val="1_2_1"/>
  <p:tag name="KSO_WM_DIAGRAM_GROUP_CODE" val="q1-1"/>
  <p:tag name="KSO_WM_BEAUTIFY_FLAG" val="#wm#"/>
  <p:tag name="KSO_WM_UNIT_LINE_FORE_SCHEMECOLOR_INDEX" val="6"/>
  <p:tag name="KSO_WM_DIAGRAM_USE_COLOR_VALUE" val="{&quot;color_scheme&quot;:1,&quot;color_type&quot;:1,&quot;theme_color_indexes&quot;:[7,8,7,8,7,8]}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q_h_i"/>
  <p:tag name="KSO_WM_DIAGRAM_MAX_ITEMCNT" val="6"/>
  <p:tag name="KSO_WM_DIAGRAM_MIN_ITEMCNT" val="3"/>
  <p:tag name="KSO_WM_DIAGRAM_VIRTUALLY_FRAME" val="{&quot;height&quot;:361.5552004404143,&quot;left&quot;:35.4,&quot;top&quot;:97.08881530761718,&quot;width&quot;:877.8750393700788}"/>
  <p:tag name="KSO_WM_DIAGRAM_COLOR_MATCH_VALUE" val="{&quot;shape&quot;:{&quot;fill&quot;:{&quot;solid&quot;:{&quot;brightness&quot;:0,&quot;colorType&quot;:1,&quot;foreColorIndex&quot;:7,&quot;transparency&quot;:0.800000011920929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2*q_h_i*1_3_3"/>
  <p:tag name="KSO_WM_UNIT_INDEX" val="1_3_3"/>
  <p:tag name="KSO_WM_DIAGRAM_GROUP_CODE" val="q1-1"/>
  <p:tag name="KSO_WM_BEAUTIFY_FLAG" val="#wm#"/>
  <p:tag name="KSO_WM_UNIT_FILL_TYPE" val="1"/>
  <p:tag name="KSO_WM_UNIT_FILL_FORE_SCHEMECOLOR_INDEX" val="7"/>
  <p:tag name="KSO_WM_UNIT_FILL_FORE_SCHEMECOLOR_INDEX_BRIGHTNESS" val="0"/>
  <p:tag name="KSO_WM_DIAGRAM_USE_COLOR_VALUE" val="{&quot;color_scheme&quot;:1,&quot;color_type&quot;:1,&quot;theme_color_indexes&quot;:[7,8,7,8,7,8]}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q_h_i"/>
  <p:tag name="KSO_WM_DIAGRAM_MAX_ITEMCNT" val="6"/>
  <p:tag name="KSO_WM_DIAGRAM_MIN_ITEMCNT" val="3"/>
  <p:tag name="KSO_WM_DIAGRAM_VIRTUALLY_FRAME" val="{&quot;height&quot;:361.5552004404143,&quot;left&quot;:35.4,&quot;top&quot;:97.08881530761718,&quot;width&quot;:877.8750393700788}"/>
  <p:tag name="KSO_WM_DIAGRAM_COLOR_MATCH_VALUE" val="{&quot;shape&quot;:{&quot;fill&quot;:{&quot;solid&quot;:{&quot;brightness&quot;:0,&quot;colorType&quot;:1,&quot;foreColorIndex&quot;:7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2*q_h_i*1_3_2"/>
  <p:tag name="KSO_WM_UNIT_INDEX" val="1_3_2"/>
  <p:tag name="KSO_WM_DIAGRAM_GROUP_CODE" val="q1-1"/>
  <p:tag name="KSO_WM_BEAUTIFY_FLAG" val="#wm#"/>
  <p:tag name="KSO_WM_UNIT_FILL_TYPE" val="1"/>
  <p:tag name="KSO_WM_UNIT_FILL_FORE_SCHEMECOLOR_INDEX" val="7"/>
  <p:tag name="KSO_WM_UNIT_FILL_FORE_SCHEMECOLOR_INDEX_BRIGHTNESS" val="0"/>
  <p:tag name="KSO_WM_DIAGRAM_USE_COLOR_VALUE" val="{&quot;color_scheme&quot;:1,&quot;color_type&quot;:1,&quot;theme_color_indexes&quot;:[7,8,7,8,7,8]}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q_h_i"/>
  <p:tag name="KSO_WM_DIAGRAM_MAX_ITEMCNT" val="6"/>
  <p:tag name="KSO_WM_DIAGRAM_MIN_ITEMCNT" val="3"/>
  <p:tag name="KSO_WM_DIAGRAM_VIRTUALLY_FRAME" val="{&quot;height&quot;:361.5552004404143,&quot;left&quot;:35.4,&quot;top&quot;:97.08881530761718,&quot;width&quot;:877.8750393700788}"/>
  <p:tag name="KSO_WM_DIAGRAM_COLOR_MATCH_VALUE" val="{&quot;shape&quot;:{&quot;fill&quot;:{&quot;type&quot;:0},&quot;glow&quot;:{&quot;colorType&quot;:0},&quot;line&quot;:{&quot;solidLine&quot;:{&quot;brightness&quot;:0,&quot;colorType&quot;:1,&quot;foreColorIndex&quot;:7,&quot;transparency&quot;:0.4000000059604645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UNIT_ID" val="diagram20231076_2*q_h_i*1_3_1"/>
  <p:tag name="KSO_WM_UNIT_INDEX" val="1_3_1"/>
  <p:tag name="KSO_WM_DIAGRAM_GROUP_CODE" val="q1-1"/>
  <p:tag name="KSO_WM_BEAUTIFY_FLAG" val="#wm#"/>
  <p:tag name="KSO_WM_UNIT_LINE_FORE_SCHEMECOLOR_INDEX" val="7"/>
  <p:tag name="KSO_WM_DIAGRAM_USE_COLOR_VALUE" val="{&quot;color_scheme&quot;:1,&quot;color_type&quot;:1,&quot;theme_color_indexes&quot;:[7,8,7,8,7,8]}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VALUE" val="76*76"/>
  <p:tag name="KSO_WM_UNIT_TYPE" val="q_h_x"/>
  <p:tag name="KSO_WM_DIAGRAM_MAX_ITEMCNT" val="6"/>
  <p:tag name="KSO_WM_DIAGRAM_MIN_ITEMCNT" val="3"/>
  <p:tag name="KSO_WM_DIAGRAM_VIRTUALLY_FRAME" val="{&quot;height&quot;:361.5552004404143,&quot;left&quot;:35.4,&quot;top&quot;:97.08881530761718,&quot;width&quot;:877.8750393700788}"/>
  <p:tag name="KSO_WM_UNIT_ID" val="diagram20231076_2*q_h_x*1_2_1"/>
  <p:tag name="KSO_WM_UNIT_INDEX" val="1_2_1"/>
  <p:tag name="KSO_WM_DIAGRAM_GROUP_CODE" val="q1-1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MH_SHAPE_GUID" val="146"/>
  <p:tag name="KSO_WM_DIAGRAM_USE_COLOR_VALUE" val="{&quot;color_scheme&quot;:1,&quot;color_type&quot;:1,&quot;theme_color_indexes&quot;:[7,8,7,8,7,8]}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VALUE" val="76*76"/>
  <p:tag name="KSO_WM_UNIT_TYPE" val="q_h_x"/>
  <p:tag name="KSO_WM_DIAGRAM_MAX_ITEMCNT" val="6"/>
  <p:tag name="KSO_WM_DIAGRAM_MIN_ITEMCNT" val="3"/>
  <p:tag name="KSO_WM_DIAGRAM_VIRTUALLY_FRAME" val="{&quot;height&quot;:361.5552004404143,&quot;left&quot;:35.4,&quot;top&quot;:97.08881530761718,&quot;width&quot;:877.8750393700788}"/>
  <p:tag name="KSO_WM_UNIT_ID" val="diagram20231076_2*q_h_x*1_1_1"/>
  <p:tag name="KSO_WM_UNIT_INDEX" val="1_1_1"/>
  <p:tag name="KSO_WM_DIAGRAM_GROUP_CODE" val="q1-1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MH_SHAPE_GUID" val="147"/>
  <p:tag name="KSO_WM_DIAGRAM_USE_COLOR_VALUE" val="{&quot;color_scheme&quot;:1,&quot;color_type&quot;:1,&quot;theme_color_indexes&quot;:[7,8,7,8,7,8]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VALUE" val="76*70"/>
  <p:tag name="KSO_WM_UNIT_TYPE" val="q_h_x"/>
  <p:tag name="KSO_WM_DIAGRAM_MAX_ITEMCNT" val="6"/>
  <p:tag name="KSO_WM_DIAGRAM_MIN_ITEMCNT" val="3"/>
  <p:tag name="KSO_WM_DIAGRAM_VIRTUALLY_FRAME" val="{&quot;height&quot;:361.5552004404143,&quot;left&quot;:35.4,&quot;top&quot;:97.08881530761718,&quot;width&quot;:877.8750393700788}"/>
  <p:tag name="KSO_WM_UNIT_ID" val="diagram20231076_2*q_h_x*1_3_1"/>
  <p:tag name="KSO_WM_UNIT_INDEX" val="1_3_1"/>
  <p:tag name="KSO_WM_DIAGRAM_GROUP_CODE" val="q1-1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MH_SHAPE_GUID" val="149"/>
  <p:tag name="KSO_WM_DIAGRAM_USE_COLOR_VALUE" val="{&quot;color_scheme&quot;:1,&quot;color_type&quot;:1,&quot;theme_color_indexes&quot;:[7,8,7,8,7,8]}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VALUE" val="73*76"/>
  <p:tag name="KSO_WM_UNIT_TYPE" val="q_h_x"/>
  <p:tag name="KSO_WM_DIAGRAM_MAX_ITEMCNT" val="6"/>
  <p:tag name="KSO_WM_DIAGRAM_MIN_ITEMCNT" val="3"/>
  <p:tag name="KSO_WM_DIAGRAM_VIRTUALLY_FRAME" val="{&quot;height&quot;:361.5552004404143,&quot;left&quot;:35.4,&quot;top&quot;:97.08881530761718,&quot;width&quot;:877.8750393700788}"/>
  <p:tag name="KSO_WM_UNIT_ID" val="diagram20231076_2*q_h_x*1_4_1"/>
  <p:tag name="KSO_WM_UNIT_INDEX" val="1_4_1"/>
  <p:tag name="KSO_WM_DIAGRAM_GROUP_CODE" val="q1-1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FILL_TYPE" val="1"/>
  <p:tag name="KSO_WM_UNIT_FILL_FORE_SCHEMECOLOR_INDEX" val="14"/>
  <p:tag name="KSO_WM_UNIT_FILL_FORE_SCHEMECOLOR_INDEX_BRIGHTNESS" val="0"/>
  <p:tag name="MH_SHAPE_GUID" val="148"/>
  <p:tag name="KSO_WM_DIAGRAM_USE_COLOR_VALUE" val="{&quot;color_scheme&quot;:1,&quot;color_type&quot;:1,&quot;theme_color_indexes&quot;:[7,8,7,8,7,8]}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TEMPLATE_CATEGORY" val="diagram"/>
  <p:tag name="KSO_WM_TEMPLATE_INDEX" val="20231076"/>
  <p:tag name="KSO_WM_UNIT_LAYERLEVEL" val="1_1_1"/>
  <p:tag name="KSO_WM_TAG_VERSION" val="3.0"/>
  <p:tag name="KSO_WM_DIAGRAM_VERSION" val="3"/>
  <p:tag name="KSO_WM_DIAGRAM_COLOR_TRICK" val="4"/>
  <p:tag name="KSO_WM_DIAGRAM_COLOR_TEXT_CAN_REMOVE" val="n"/>
  <p:tag name="KSO_WM_UNIT_TYPE" val="q_h_i"/>
  <p:tag name="KSO_WM_DIAGRAM_MAX_ITEMCNT" val="6"/>
  <p:tag name="KSO_WM_DIAGRAM_MIN_ITEMCNT" val="3"/>
  <p:tag name="KSO_WM_DIAGRAM_VIRTUALLY_FRAME" val="{&quot;height&quot;:361.5552004404143,&quot;left&quot;:35.4,&quot;top&quot;:97.08881530761718,&quot;width&quot;:877.8750393700788}"/>
  <p:tag name="KSO_WM_DIAGRAM_COLOR_MATCH_VALUE" val="{&quot;shape&quot;:{&quot;fill&quot;:{&quot;solid&quot;:{&quot;brightness&quot;:0,&quot;colorType&quot;:1,&quot;foreColorIndex&quot;:8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ID" val="diagram20231076_2*q_h_i*1_4_2"/>
  <p:tag name="KSO_WM_UNIT_INDEX" val="1_4_2"/>
  <p:tag name="KSO_WM_DIAGRAM_GROUP_CODE" val="q1-1"/>
  <p:tag name="KSO_WM_BEAUTIFY_FLAG" val="#wm#"/>
  <p:tag name="KSO_WM_UNIT_FILL_TYPE" val="1"/>
  <p:tag name="KSO_WM_UNIT_FILL_FORE_SCHEMECOLOR_INDEX" val="8"/>
  <p:tag name="KSO_WM_UNIT_FILL_FORE_SCHEMECOLOR_INDEX_BRIGHTNESS" val="0"/>
  <p:tag name="KSO_WM_DIAGRAM_USE_COLOR_VALUE" val="{&quot;color_scheme&quot;:1,&quot;color_type&quot;:1,&quot;theme_color_indexes&quot;:[7,8,7,8,7,8]}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回顧">
  <a:themeElements>
    <a:clrScheme name="回顧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K&amp;P">
      <a:majorFont>
        <a:latin typeface="Times New Roman"/>
        <a:ea typeface="微軟正黑體"/>
        <a:cs typeface=""/>
      </a:majorFont>
      <a:minorFont>
        <a:latin typeface="Times New Roman"/>
        <a:ea typeface="微軟正黑體"/>
        <a:cs typeface=""/>
      </a:minorFont>
    </a:fontScheme>
    <a:fmtScheme name="回顧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文件" ma:contentTypeID="0x0101007CAFDF655427C749814513AC4B5E3611" ma:contentTypeVersion="14" ma:contentTypeDescription="建立新的文件。" ma:contentTypeScope="" ma:versionID="b84cee4f0b2239c27cddc49da216075a">
  <xsd:schema xmlns:xsd="http://www.w3.org/2001/XMLSchema" xmlns:xs="http://www.w3.org/2001/XMLSchema" xmlns:p="http://schemas.microsoft.com/office/2006/metadata/properties" xmlns:ns2="5d0f8b0b-9019-4e2a-86f1-ea88882442dc" xmlns:ns3="a726c2be-f3b9-49c8-b37e-a53ca544b707" targetNamespace="http://schemas.microsoft.com/office/2006/metadata/properties" ma:root="true" ma:fieldsID="9efb14914b84869f6f237b68b9cfdc4a" ns2:_="" ns3:_="">
    <xsd:import namespace="5d0f8b0b-9019-4e2a-86f1-ea88882442dc"/>
    <xsd:import namespace="a726c2be-f3b9-49c8-b37e-a53ca544b70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0f8b0b-9019-4e2a-86f1-ea88882442d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影像標籤" ma:readOnly="false" ma:fieldId="{5cf76f15-5ced-4ddc-b409-7134ff3c332f}" ma:taxonomyMulti="true" ma:sspId="bca0ba2c-31e5-4c89-bdb4-0b3d60f8794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ServiceBillingMetadata" ma:index="21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726c2be-f3b9-49c8-b37e-a53ca544b707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6e48d840-6b6c-43cd-a732-3cbbd9b384b3}" ma:internalName="TaxCatchAll" ma:showField="CatchAllData" ma:web="a726c2be-f3b9-49c8-b37e-a53ca544b70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內容類型"/>
        <xsd:element ref="dc:title" minOccurs="0" maxOccurs="1" ma:index="4" ma:displayName="標題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726c2be-f3b9-49c8-b37e-a53ca544b707" xsi:nil="true"/>
    <lcf76f155ced4ddcb4097134ff3c332f xmlns="5d0f8b0b-9019-4e2a-86f1-ea88882442d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28F33E5-465B-422F-A130-CEC598A9CA9F}"/>
</file>

<file path=customXml/itemProps2.xml><?xml version="1.0" encoding="utf-8"?>
<ds:datastoreItem xmlns:ds="http://schemas.openxmlformats.org/officeDocument/2006/customXml" ds:itemID="{4EE22970-5A1C-4CBA-BE6B-71815B5DEA21}"/>
</file>

<file path=customXml/itemProps3.xml><?xml version="1.0" encoding="utf-8"?>
<ds:datastoreItem xmlns:ds="http://schemas.openxmlformats.org/officeDocument/2006/customXml" ds:itemID="{46AA9CA2-FC15-4D2D-9944-FB42A74B35D8}"/>
</file>

<file path=docProps/app.xml><?xml version="1.0" encoding="utf-8"?>
<Properties xmlns="http://schemas.openxmlformats.org/officeDocument/2006/extended-properties" xmlns:vt="http://schemas.openxmlformats.org/officeDocument/2006/docPropsVTypes">
  <Template>TM02900720[[fn=要素]]</Template>
  <TotalTime>546</TotalTime>
  <Words>871</Words>
  <Application>Microsoft Office PowerPoint</Application>
  <PresentationFormat>寬螢幕</PresentationFormat>
  <Paragraphs>99</Paragraphs>
  <Slides>13</Slides>
  <Notes>7</Notes>
  <HiddenSlides>0</HiddenSlides>
  <MMClips>3</MMClips>
  <ScaleCrop>false</ScaleCrop>
  <HeadingPairs>
    <vt:vector size="6" baseType="variant">
      <vt:variant>
        <vt:lpstr>使用字型</vt:lpstr>
      </vt:variant>
      <vt:variant>
        <vt:i4>7</vt:i4>
      </vt:variant>
      <vt:variant>
        <vt:lpstr>佈景主題</vt:lpstr>
      </vt:variant>
      <vt:variant>
        <vt:i4>2</vt:i4>
      </vt:variant>
      <vt:variant>
        <vt:lpstr>投影片標題</vt:lpstr>
      </vt:variant>
      <vt:variant>
        <vt:i4>13</vt:i4>
      </vt:variant>
    </vt:vector>
  </HeadingPairs>
  <TitlesOfParts>
    <vt:vector size="22" baseType="lpstr">
      <vt:lpstr>Times New Roman</vt:lpstr>
      <vt:lpstr>Calibri Light</vt:lpstr>
      <vt:lpstr>Arial</vt:lpstr>
      <vt:lpstr>Calibri</vt:lpstr>
      <vt:lpstr>微軟正黑體</vt:lpstr>
      <vt:lpstr>Wingdings 2</vt:lpstr>
      <vt:lpstr>微软雅黑</vt:lpstr>
      <vt:lpstr>HDOfficeLightV0</vt:lpstr>
      <vt:lpstr>回顧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作者</cp:lastModifiedBy>
  <cp:revision>223</cp:revision>
  <dcterms:created xsi:type="dcterms:W3CDTF">2019-06-19T02:08:00Z</dcterms:created>
  <dcterms:modified xsi:type="dcterms:W3CDTF">2026-05-29T06:17:06Z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E25458DE51BE4CCB93F04F4EA9F153F4_13</vt:lpwstr>
  </property>
  <property fmtid="{D5CDD505-2E9C-101B-9397-08002B2CF9AE}" pid="4" name="ContentTypeId">
    <vt:lpwstr>0x0101007CAFDF655427C749814513AC4B5E3611</vt:lpwstr>
  </property>
</Properties>
</file>